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92" r:id="rId5"/>
    <p:sldId id="293" r:id="rId6"/>
    <p:sldId id="294" r:id="rId7"/>
    <p:sldId id="295" r:id="rId8"/>
    <p:sldId id="301" r:id="rId9"/>
    <p:sldId id="303" r:id="rId10"/>
    <p:sldId id="296" r:id="rId11"/>
    <p:sldId id="297" r:id="rId12"/>
    <p:sldId id="298" r:id="rId13"/>
    <p:sldId id="299" r:id="rId14"/>
    <p:sldId id="300" r:id="rId15"/>
    <p:sldId id="306" r:id="rId16"/>
    <p:sldId id="302" r:id="rId17"/>
    <p:sldId id="304" r:id="rId18"/>
    <p:sldId id="30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Income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0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[$£-809]#,##0</c:formatCode>
                <c:ptCount val="6"/>
                <c:pt idx="0">
                  <c:v>459057</c:v>
                </c:pt>
                <c:pt idx="1">
                  <c:v>433195</c:v>
                </c:pt>
                <c:pt idx="2">
                  <c:v>460872</c:v>
                </c:pt>
                <c:pt idx="3">
                  <c:v>511622</c:v>
                </c:pt>
                <c:pt idx="4">
                  <c:v>528558</c:v>
                </c:pt>
                <c:pt idx="5">
                  <c:v>588378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04-4DC4-9D67-8CE010CF6F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Expenditure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0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Sheet1!$C$2:$C$7</c:f>
              <c:numCache>
                <c:formatCode>[$£-809]#,##0</c:formatCode>
                <c:ptCount val="6"/>
                <c:pt idx="0">
                  <c:v>464656</c:v>
                </c:pt>
                <c:pt idx="1">
                  <c:v>416044</c:v>
                </c:pt>
                <c:pt idx="2">
                  <c:v>451163</c:v>
                </c:pt>
                <c:pt idx="3">
                  <c:v>453054</c:v>
                </c:pt>
                <c:pt idx="4">
                  <c:v>502803</c:v>
                </c:pt>
                <c:pt idx="5">
                  <c:v>541441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04-4DC4-9D67-8CE010CF6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11776"/>
        <c:axId val="52014080"/>
      </c:lineChart>
      <c:catAx>
        <c:axId val="5201177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2014080"/>
        <c:crosses val="autoZero"/>
        <c:auto val="1"/>
        <c:lblAlgn val="ctr"/>
        <c:lblOffset val="100"/>
        <c:noMultiLvlLbl val="0"/>
      </c:catAx>
      <c:valAx>
        <c:axId val="52014080"/>
        <c:scaling>
          <c:orientation val="minMax"/>
          <c:max val="600000"/>
          <c:min val="400000"/>
        </c:scaling>
        <c:delete val="0"/>
        <c:axPos val="l"/>
        <c:majorGridlines/>
        <c:numFmt formatCode="[$£-809]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2011776"/>
        <c:crosses val="autoZero"/>
        <c:crossBetween val="between"/>
        <c:majorUnit val="50000"/>
      </c:valAx>
      <c:spPr>
        <a:solidFill>
          <a:schemeClr val="bg2">
            <a:lumMod val="20000"/>
            <a:lumOff val="80000"/>
          </a:schemeClr>
        </a:solidFill>
      </c:spPr>
    </c:plotArea>
    <c:legend>
      <c:legendPos val="r"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1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8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7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2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5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1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6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4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3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3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6E49-E0B7-4BB8-BE7B-4531E4F21B3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E34B-3B25-44E2-A74D-A6A2BA20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78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3962400"/>
          </a:xfrm>
        </p:spPr>
        <p:txBody>
          <a:bodyPr/>
          <a:lstStyle/>
          <a:p>
            <a:r>
              <a:rPr lang="en-GB" u="sng" dirty="0"/>
              <a:t>WYCOMBE WANDERERS </a:t>
            </a:r>
            <a:br>
              <a:rPr lang="en-GB" u="sng" dirty="0"/>
            </a:br>
            <a:r>
              <a:rPr lang="en-GB" u="sng" dirty="0"/>
              <a:t>SPORTS &amp; EDUCATION TRUST</a:t>
            </a:r>
            <a:br>
              <a:rPr lang="en-GB" dirty="0"/>
            </a:br>
            <a:br>
              <a:rPr lang="en-GB" dirty="0"/>
            </a:br>
            <a:r>
              <a:rPr lang="en-GB" sz="2400" dirty="0"/>
              <a:t>The charitable arm of Wycombe Wanderers Football Club</a:t>
            </a:r>
            <a:br>
              <a:rPr lang="en-GB" dirty="0"/>
            </a:br>
            <a:endParaRPr lang="en-US" dirty="0"/>
          </a:p>
        </p:txBody>
      </p:sp>
      <p:pic>
        <p:nvPicPr>
          <p:cNvPr id="3" name="Picture 2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938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What WWSET do…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8196" y="1828800"/>
            <a:ext cx="768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Deliver activities for the benefit of the community in four primary areas: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2819400"/>
            <a:ext cx="63317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Sports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Social Inclusion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4175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Sports Participation…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1136" y="1848683"/>
            <a:ext cx="79617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In-school &amp; after school coaching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Holiday courses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Saturday morning clubs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‘Premier League Girls’ programme </a:t>
            </a:r>
          </a:p>
          <a:p>
            <a:pPr lvl="2"/>
            <a:r>
              <a:rPr lang="en-GB" b="1" i="1" dirty="0"/>
              <a:t>	(soccer circuits, weight watchers, Muslim / BAME engagement 	sessions)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Birthday parties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1 X Elite Centre </a:t>
            </a:r>
          </a:p>
          <a:p>
            <a:pPr lvl="2"/>
            <a:r>
              <a:rPr lang="en-GB" b="1" i="1" dirty="0"/>
              <a:t>	(184 players)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4 X Development Centres </a:t>
            </a:r>
          </a:p>
          <a:p>
            <a:pPr lvl="3"/>
            <a:r>
              <a:rPr lang="en-GB" b="1" i="1" dirty="0"/>
              <a:t>	(361 players)</a:t>
            </a:r>
            <a:endParaRPr lang="en-GB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1 X Girls Development Centre </a:t>
            </a:r>
          </a:p>
          <a:p>
            <a:pPr lvl="2"/>
            <a:r>
              <a:rPr lang="en-GB" b="1" i="1" dirty="0"/>
              <a:t>	(70 players)</a:t>
            </a:r>
            <a:endParaRPr lang="en-GB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Match-day activities</a:t>
            </a:r>
            <a:r>
              <a:rPr lang="en-GB" b="1" i="1" dirty="0"/>
              <a:t> </a:t>
            </a:r>
          </a:p>
          <a:p>
            <a:pPr lvl="2"/>
            <a:r>
              <a:rPr lang="en-GB" b="1" i="1" dirty="0"/>
              <a:t>	(Guard of Honour, Half-time Penalties, cash-back initiatives)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6387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Health…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1136" y="1600200"/>
            <a:ext cx="79617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‘Football Fans In Training’</a:t>
            </a:r>
          </a:p>
          <a:p>
            <a:pPr lvl="3"/>
            <a:r>
              <a:rPr lang="en-GB" b="1" dirty="0"/>
              <a:t>	</a:t>
            </a:r>
            <a:r>
              <a:rPr lang="en-GB" b="1" i="1" dirty="0"/>
              <a:t>(weight management &amp; healthy lifestyle programme)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Mental health programmes </a:t>
            </a:r>
          </a:p>
          <a:p>
            <a:pPr lvl="2"/>
            <a:r>
              <a:rPr lang="en-GB" b="1" dirty="0"/>
              <a:t>	</a:t>
            </a:r>
            <a:r>
              <a:rPr lang="en-GB" b="1" i="1" dirty="0"/>
              <a:t>(‘Exercising Your Mental Health’, ‘Wellbeing Walks’)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Awareness campaigns </a:t>
            </a:r>
          </a:p>
          <a:p>
            <a:pPr lvl="2"/>
            <a:r>
              <a:rPr lang="en-GB" b="1" dirty="0"/>
              <a:t>	</a:t>
            </a:r>
            <a:r>
              <a:rPr lang="en-GB" b="1" i="1" dirty="0"/>
              <a:t>(cancers, blood pressure, diet </a:t>
            </a:r>
            <a:r>
              <a:rPr lang="en-GB" b="1" i="1" dirty="0" err="1"/>
              <a:t>etc</a:t>
            </a:r>
            <a:r>
              <a:rPr lang="en-GB" b="1" i="1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Body image &amp; confidence sessions in local schools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Healthy relationships / domestic violence awareness lessons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‘Fit &amp; Fed’ holiday courses</a:t>
            </a:r>
          </a:p>
          <a:p>
            <a:pPr lvl="2"/>
            <a:r>
              <a:rPr lang="en-GB" b="1" dirty="0"/>
              <a:t>	</a:t>
            </a:r>
            <a:r>
              <a:rPr lang="en-GB" b="1" i="1" dirty="0"/>
              <a:t>(combat holiday hunger, inactivity &amp; isolation)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Walking Football</a:t>
            </a:r>
          </a:p>
          <a:p>
            <a:pPr lvl="2"/>
            <a:r>
              <a:rPr lang="en-GB" b="1" dirty="0"/>
              <a:t>	</a:t>
            </a:r>
            <a:r>
              <a:rPr lang="en-GB" b="1" i="1" dirty="0"/>
              <a:t>(Wycombe Wonderers Walking Football Club)</a:t>
            </a:r>
          </a:p>
          <a:p>
            <a:pPr lvl="2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8973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Education…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1136" y="1600200"/>
            <a:ext cx="79617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Employability courses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‘Matrix Centre’ pupil improvement sessions</a:t>
            </a:r>
          </a:p>
          <a:p>
            <a:pPr lvl="3"/>
            <a:r>
              <a:rPr lang="en-GB" b="1" dirty="0"/>
              <a:t>	</a:t>
            </a:r>
            <a:r>
              <a:rPr lang="en-GB" b="1" i="1" dirty="0"/>
              <a:t>(numeracy, literacy, confidence, resilience, communication, 	teamwork, anger management etc.)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‘Premier League Primary Stars’</a:t>
            </a:r>
          </a:p>
          <a:p>
            <a:pPr lvl="2"/>
            <a:r>
              <a:rPr lang="en-GB" b="1" dirty="0"/>
              <a:t>	</a:t>
            </a:r>
            <a:r>
              <a:rPr lang="en-GB" b="1" i="1" dirty="0"/>
              <a:t>(targeted interventions for resistant learners, disengaged, 	minority groups such as ‘English as a second language’ etc.)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Educational workshops </a:t>
            </a:r>
          </a:p>
          <a:p>
            <a:pPr lvl="3"/>
            <a:r>
              <a:rPr lang="en-GB" b="1" dirty="0"/>
              <a:t>	</a:t>
            </a:r>
            <a:r>
              <a:rPr lang="en-GB" b="1" i="1" dirty="0"/>
              <a:t>(‘Show Racism the Red Card’, ‘Kick It Out’)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Special educational needs schools</a:t>
            </a:r>
          </a:p>
          <a:p>
            <a:pPr lvl="2"/>
            <a:r>
              <a:rPr lang="en-GB" b="1" dirty="0"/>
              <a:t>	(children with social/emotional/behavioural issues)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Work experience, internships &amp; placements</a:t>
            </a:r>
          </a:p>
          <a:p>
            <a:pPr lvl="4"/>
            <a:r>
              <a:rPr lang="en-GB" b="1" i="1" dirty="0"/>
              <a:t>(university/college/school students)</a:t>
            </a:r>
          </a:p>
          <a:p>
            <a:pPr lvl="2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600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Social Inclusion…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1136" y="1600200"/>
            <a:ext cx="79617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‘FA Mash-Up’ </a:t>
            </a:r>
          </a:p>
          <a:p>
            <a:pPr lvl="2"/>
            <a:r>
              <a:rPr lang="en-GB" b="1" dirty="0"/>
              <a:t>	</a:t>
            </a:r>
            <a:r>
              <a:rPr lang="en-GB" b="1" i="1" dirty="0"/>
              <a:t>(relaxed/informal/all inclusive football format)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Disability sport/football sessions</a:t>
            </a:r>
          </a:p>
          <a:p>
            <a:pPr lvl="2"/>
            <a:r>
              <a:rPr lang="en-GB" b="1" dirty="0"/>
              <a:t>	</a:t>
            </a:r>
            <a:r>
              <a:rPr lang="en-GB" b="1" i="1" dirty="0"/>
              <a:t>(Wycombe Leisure Centre &amp; Stoke Mandeville Stadium)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Street Soccer </a:t>
            </a:r>
          </a:p>
          <a:p>
            <a:pPr lvl="2"/>
            <a:r>
              <a:rPr lang="en-GB" b="1" i="1" dirty="0"/>
              <a:t>	(diversionary session to positively engage local youths)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Kicking On</a:t>
            </a:r>
          </a:p>
          <a:p>
            <a:pPr lvl="2"/>
            <a:r>
              <a:rPr lang="en-GB" b="1" dirty="0"/>
              <a:t>	</a:t>
            </a:r>
            <a:r>
              <a:rPr lang="en-GB" b="1" i="1" dirty="0"/>
              <a:t>(young offenders employability &amp; sport programme)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‘Inter-Mosque League’</a:t>
            </a:r>
          </a:p>
          <a:p>
            <a:pPr lvl="2"/>
            <a:r>
              <a:rPr lang="en-GB" b="1" dirty="0"/>
              <a:t>	</a:t>
            </a:r>
            <a:r>
              <a:rPr lang="en-GB" b="1" i="1" dirty="0"/>
              <a:t>(teams from Slough, Reading, Wycombe, Chesham, 	Maidenhead, Aylesbury)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/>
              <a:t>Bucks Young Carers </a:t>
            </a:r>
          </a:p>
          <a:p>
            <a:pPr lvl="2"/>
            <a:r>
              <a:rPr lang="en-GB" b="1" dirty="0"/>
              <a:t>	</a:t>
            </a:r>
            <a:r>
              <a:rPr lang="en-GB" b="1" i="1" dirty="0"/>
              <a:t>Respite sessions for youngsters with caring responsibilities due 	to family members physical condition/mental 	condition/addiction issue)</a:t>
            </a:r>
          </a:p>
          <a:p>
            <a:pPr lvl="2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6768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1135" y="2743200"/>
            <a:ext cx="7668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pPr lvl="2" algn="ctr"/>
            <a:r>
              <a:rPr lang="en-GB" sz="4800" b="1" dirty="0"/>
              <a:t>Video….</a:t>
            </a:r>
            <a:endParaRPr lang="en-GB" sz="4800" b="1" i="1" dirty="0"/>
          </a:p>
          <a:p>
            <a:pPr lvl="2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1208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Quality Assurance…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1136" y="1600200"/>
            <a:ext cx="796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Capability Code of Practice</a:t>
            </a:r>
            <a:endParaRPr lang="en-GB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61135" y="2133600"/>
            <a:ext cx="796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Annual English Football League and Premier League requirement</a:t>
            </a:r>
            <a:endParaRPr lang="en-GB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61136" y="2655332"/>
            <a:ext cx="796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Measures our ability in 164 areas falling under 14 separate categories…</a:t>
            </a:r>
            <a:endParaRPr lang="en-GB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124200"/>
            <a:ext cx="66294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600" b="1" dirty="0"/>
              <a:t>Structure</a:t>
            </a:r>
            <a:r>
              <a:rPr lang="en-US" sz="1600" dirty="0"/>
              <a:t> </a:t>
            </a:r>
            <a:r>
              <a:rPr lang="en-US" sz="1200" dirty="0"/>
              <a:t>(charitable status, fit for purpose governing document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Relationship</a:t>
            </a:r>
            <a:r>
              <a:rPr lang="en-GB" sz="1600" dirty="0"/>
              <a:t> </a:t>
            </a:r>
            <a:r>
              <a:rPr lang="en-GB" sz="1200" dirty="0"/>
              <a:t>with parent club (written agreement, player appearances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Governance</a:t>
            </a:r>
            <a:r>
              <a:rPr lang="en-GB" sz="1600" dirty="0"/>
              <a:t> </a:t>
            </a:r>
            <a:r>
              <a:rPr lang="en-GB" sz="1200" dirty="0"/>
              <a:t>(board composition, board effectiveness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People</a:t>
            </a:r>
            <a:r>
              <a:rPr lang="en-GB" sz="1600" dirty="0"/>
              <a:t> </a:t>
            </a:r>
            <a:r>
              <a:rPr lang="en-GB" sz="1200" dirty="0"/>
              <a:t>(structure, roles &amp; responsibilities, workforce development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Strategy</a:t>
            </a:r>
            <a:r>
              <a:rPr lang="en-GB" sz="1600" dirty="0"/>
              <a:t> </a:t>
            </a:r>
            <a:r>
              <a:rPr lang="en-GB" sz="1200" dirty="0"/>
              <a:t>(purpose, business plan, policies &amp; procedures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Safeguarding</a:t>
            </a:r>
            <a:r>
              <a:rPr lang="en-GB" sz="1600" dirty="0"/>
              <a:t> </a:t>
            </a:r>
            <a:r>
              <a:rPr lang="en-GB" sz="1200" dirty="0"/>
              <a:t>(policies &amp; procedures, training &amp; support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Finance</a:t>
            </a:r>
            <a:r>
              <a:rPr lang="en-GB" sz="1600" dirty="0"/>
              <a:t> </a:t>
            </a:r>
            <a:r>
              <a:rPr lang="en-GB" sz="1200" dirty="0"/>
              <a:t>(budgets, systems, reserves, investments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Equality</a:t>
            </a:r>
            <a:r>
              <a:rPr lang="en-GB" sz="1600" dirty="0"/>
              <a:t> </a:t>
            </a:r>
            <a:r>
              <a:rPr lang="en-GB" sz="1200" dirty="0"/>
              <a:t>(diversity, inclusion, representation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Data Protection </a:t>
            </a:r>
            <a:r>
              <a:rPr lang="en-GB" sz="1200" dirty="0"/>
              <a:t>(identified lead staff, privacy policy, staff training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Risk Management </a:t>
            </a:r>
            <a:r>
              <a:rPr lang="en-GB" sz="1200" dirty="0"/>
              <a:t>(insurances, risk register, business continuity plan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Health &amp; Safety </a:t>
            </a:r>
            <a:r>
              <a:rPr lang="en-GB" sz="1200" dirty="0"/>
              <a:t>(policy, risk assessments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Incident Reporting </a:t>
            </a:r>
            <a:r>
              <a:rPr lang="en-GB" sz="1200" dirty="0"/>
              <a:t>(formal structure, standing board agenda item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Impact</a:t>
            </a:r>
            <a:r>
              <a:rPr lang="en-GB" sz="1200" dirty="0"/>
              <a:t> (monitoring &amp; evaluating, evidencing, quality assurance etc.)</a:t>
            </a:r>
          </a:p>
          <a:p>
            <a:pPr marL="171450" indent="-171450">
              <a:buFontTx/>
              <a:buChar char="-"/>
            </a:pPr>
            <a:r>
              <a:rPr lang="en-GB" sz="1600" b="1" dirty="0"/>
              <a:t>Communications </a:t>
            </a:r>
            <a:r>
              <a:rPr lang="en-GB" sz="1200" dirty="0"/>
              <a:t>(internal/external, media channels, standing board agenda items etc.)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8952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The Future…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1136" y="1715869"/>
            <a:ext cx="7961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Starts with the WWSET Strategic Plan 2018 - 2021</a:t>
            </a:r>
            <a:endParaRPr lang="en-GB" i="1" dirty="0"/>
          </a:p>
          <a:p>
            <a:pPr lvl="2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1135" y="2373868"/>
            <a:ext cx="796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Identifies 3 key areas to focus on…</a:t>
            </a:r>
            <a:endParaRPr lang="en-GB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53683" y="4798874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USE THE POWER OF WYCOMBE WANDERERS FOOTBALL CLUB TO MAKE PEOPLE’S LIVES BETTER</a:t>
            </a:r>
            <a:endParaRPr lang="en-GB" sz="36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5915" y="3018472"/>
            <a:ext cx="3822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GB" b="1" dirty="0"/>
              <a:t>Deliver High Quality</a:t>
            </a:r>
          </a:p>
          <a:p>
            <a:endParaRPr lang="en-GB" dirty="0"/>
          </a:p>
          <a:p>
            <a:pPr marL="171450" indent="-171450">
              <a:buFontTx/>
              <a:buChar char="-"/>
            </a:pPr>
            <a:r>
              <a:rPr lang="en-GB" b="1" dirty="0"/>
              <a:t>Facilitate Positive Outcomes</a:t>
            </a:r>
          </a:p>
          <a:p>
            <a:endParaRPr lang="en-GB" dirty="0"/>
          </a:p>
          <a:p>
            <a:pPr marL="171450" indent="-171450">
              <a:buFontTx/>
              <a:buChar char="-"/>
            </a:pPr>
            <a:r>
              <a:rPr lang="en-GB" b="1" dirty="0"/>
              <a:t>Continually Develop &amp; Grow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9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Questions…?</a:t>
            </a:r>
          </a:p>
        </p:txBody>
      </p:sp>
    </p:spTree>
    <p:extLst>
      <p:ext uri="{BB962C8B-B14F-4D97-AF65-F5344CB8AC3E}">
        <p14:creationId xmlns:p14="http://schemas.microsoft.com/office/powerpoint/2010/main" val="416410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5105400"/>
          </a:xfrm>
        </p:spPr>
        <p:txBody>
          <a:bodyPr>
            <a:noAutofit/>
          </a:bodyPr>
          <a:lstStyle/>
          <a:p>
            <a:r>
              <a:rPr lang="en-GB" sz="1800" b="1" dirty="0"/>
              <a:t>Aims</a:t>
            </a:r>
          </a:p>
          <a:p>
            <a:endParaRPr lang="en-GB" sz="1800" b="1" dirty="0"/>
          </a:p>
          <a:p>
            <a:r>
              <a:rPr lang="en-GB" sz="1800" b="1" dirty="0"/>
              <a:t>Who we are</a:t>
            </a:r>
          </a:p>
          <a:p>
            <a:endParaRPr lang="en-GB" sz="1800" b="1" dirty="0"/>
          </a:p>
          <a:p>
            <a:r>
              <a:rPr lang="en-GB" sz="1800" b="1" dirty="0"/>
              <a:t>Why we exist</a:t>
            </a:r>
          </a:p>
          <a:p>
            <a:endParaRPr lang="en-GB" sz="1800" b="1" dirty="0"/>
          </a:p>
          <a:p>
            <a:r>
              <a:rPr lang="en-GB" sz="1800" b="1" dirty="0"/>
              <a:t>What we do</a:t>
            </a:r>
          </a:p>
          <a:p>
            <a:endParaRPr lang="en-GB" sz="1800" b="1" dirty="0"/>
          </a:p>
          <a:p>
            <a:r>
              <a:rPr lang="en-GB" sz="1800" b="1" dirty="0"/>
              <a:t>Finances</a:t>
            </a:r>
          </a:p>
          <a:p>
            <a:endParaRPr lang="en-GB" sz="1800" b="1" dirty="0"/>
          </a:p>
          <a:p>
            <a:r>
              <a:rPr lang="en-GB" sz="1800" b="1" dirty="0"/>
              <a:t>Quality Assurance</a:t>
            </a:r>
          </a:p>
          <a:p>
            <a:endParaRPr lang="en-GB" sz="1800" b="1" dirty="0"/>
          </a:p>
          <a:p>
            <a:r>
              <a:rPr lang="en-GB" sz="1800" b="1" dirty="0"/>
              <a:t>The Future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b="1" dirty="0"/>
              <a:t>Questions / Comments</a:t>
            </a:r>
          </a:p>
        </p:txBody>
      </p:sp>
      <p:pic>
        <p:nvPicPr>
          <p:cNvPr id="4" name="Picture 3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200400" y="533400"/>
            <a:ext cx="533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/>
              <a:t>Overview…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Aims…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1" y="1752600"/>
            <a:ext cx="711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Increase the awareness of Trust members with regards to who WWSET are and what WWSET do.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4414" y="2895600"/>
            <a:ext cx="66811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b="1" dirty="0"/>
              <a:t>Nurture our relationship with Wycombe Wanderers Football Club so that together we  can be a positive force for community development</a:t>
            </a:r>
          </a:p>
          <a:p>
            <a:pPr marL="285750" indent="-285750">
              <a:buFontTx/>
              <a:buChar char="-"/>
            </a:pPr>
            <a:endParaRPr lang="en-US" sz="1400" b="1" dirty="0"/>
          </a:p>
          <a:p>
            <a:pPr marL="285750" indent="-285750">
              <a:buFontTx/>
              <a:buChar char="-"/>
            </a:pPr>
            <a:r>
              <a:rPr lang="en-US" sz="1400" b="1" dirty="0"/>
              <a:t>Forge strategic partnerships and relationships that assist us in satisfying our community’s needs, and the club in satisfying their aims</a:t>
            </a:r>
          </a:p>
          <a:p>
            <a:pPr marL="285750" indent="-285750">
              <a:buFontTx/>
              <a:buChar char="-"/>
            </a:pPr>
            <a:endParaRPr lang="en-US" sz="1400" b="1" dirty="0"/>
          </a:p>
          <a:p>
            <a:pPr marL="285750" indent="-285750">
              <a:buFontTx/>
              <a:buChar char="-"/>
            </a:pPr>
            <a:r>
              <a:rPr lang="en-US" sz="1400" b="1" dirty="0"/>
              <a:t>Increase our brand reputation</a:t>
            </a:r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33398" y="5181600"/>
            <a:ext cx="727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THE CLUBS BEST KEPT SECRET...?</a:t>
            </a:r>
          </a:p>
        </p:txBody>
      </p:sp>
    </p:spTree>
    <p:extLst>
      <p:ext uri="{BB962C8B-B14F-4D97-AF65-F5344CB8AC3E}">
        <p14:creationId xmlns:p14="http://schemas.microsoft.com/office/powerpoint/2010/main" val="26239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Who / Why WWSET are…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7924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Before exploring </a:t>
            </a:r>
            <a:r>
              <a:rPr lang="en-US" sz="2800" b="1" u="sng" dirty="0"/>
              <a:t>WHO</a:t>
            </a:r>
            <a:r>
              <a:rPr lang="en-US" sz="2800" b="1" dirty="0"/>
              <a:t> </a:t>
            </a:r>
            <a:r>
              <a:rPr lang="en-US" b="1" dirty="0"/>
              <a:t>WWSET are in detail…its important to understand </a:t>
            </a:r>
            <a:r>
              <a:rPr lang="en-US" sz="3200" b="1" u="sng" dirty="0"/>
              <a:t>WHY</a:t>
            </a:r>
            <a:r>
              <a:rPr lang="en-US" sz="3200" b="1" dirty="0"/>
              <a:t> </a:t>
            </a:r>
            <a:r>
              <a:rPr lang="en-US" b="1" dirty="0"/>
              <a:t>WWSET are…</a:t>
            </a:r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33401" y="4267200"/>
            <a:ext cx="711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Football clubs ideally placed to harness position within the local community to do good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8988" y="5029200"/>
            <a:ext cx="7796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Moral responsibility </a:t>
            </a:r>
            <a:r>
              <a:rPr lang="en-US" sz="2800" b="1" u="sng" dirty="0"/>
              <a:t>AND</a:t>
            </a:r>
            <a:r>
              <a:rPr lang="en-US" sz="2800" b="1" dirty="0"/>
              <a:t> </a:t>
            </a:r>
            <a:r>
              <a:rPr lang="en-US" b="1" dirty="0"/>
              <a:t>business case for club charitable organisations…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174734" y="2869049"/>
            <a:ext cx="53784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en-US" sz="1400" b="1" dirty="0"/>
              <a:t>Football clubs are at the heart of their communities</a:t>
            </a:r>
          </a:p>
          <a:p>
            <a:pPr marL="1200150" lvl="2" indent="-285750">
              <a:buFontTx/>
              <a:buChar char="-"/>
            </a:pPr>
            <a:endParaRPr lang="en-US" sz="1400" b="1" dirty="0"/>
          </a:p>
          <a:p>
            <a:pPr marL="1200150" lvl="2" indent="-285750">
              <a:buFontTx/>
              <a:buChar char="-"/>
            </a:pPr>
            <a:r>
              <a:rPr lang="en-US" sz="1400" b="1" dirty="0"/>
              <a:t>Mass appeal</a:t>
            </a:r>
          </a:p>
          <a:p>
            <a:pPr marL="1200150" lvl="2" indent="-285750">
              <a:buFontTx/>
              <a:buChar char="-"/>
            </a:pPr>
            <a:endParaRPr lang="en-US" sz="1400" b="1" dirty="0"/>
          </a:p>
          <a:p>
            <a:pPr marL="1200150" lvl="2" indent="-285750">
              <a:buFontTx/>
              <a:buChar char="-"/>
            </a:pPr>
            <a:r>
              <a:rPr lang="en-US" sz="1400" b="1" dirty="0"/>
              <a:t>Brand awareness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5867400"/>
            <a:ext cx="7111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Magnified by Wycombe Wanderers  ownership model</a:t>
            </a:r>
          </a:p>
        </p:txBody>
      </p:sp>
    </p:spTree>
    <p:extLst>
      <p:ext uri="{BB962C8B-B14F-4D97-AF65-F5344CB8AC3E}">
        <p14:creationId xmlns:p14="http://schemas.microsoft.com/office/powerpoint/2010/main" val="314982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WWSET Structure…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1" y="1981200"/>
            <a:ext cx="7111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Registered charity operating under charitable law</a:t>
            </a:r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5420380"/>
            <a:ext cx="800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Separate legal entity to Wycombe Wanderers Football Club </a:t>
            </a:r>
            <a:r>
              <a:rPr lang="en-US" b="1" i="1" dirty="0"/>
              <a:t>(…although obviously intrinsically linked)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869049"/>
            <a:ext cx="7467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Officially registered with the Charity Commission on 21</a:t>
            </a:r>
            <a:r>
              <a:rPr lang="en-US" b="1" baseline="30000" dirty="0"/>
              <a:t>st</a:t>
            </a:r>
            <a:r>
              <a:rPr lang="en-US" b="1" dirty="0"/>
              <a:t> June 2007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1200150" lvl="2" indent="-285750">
              <a:buFontTx/>
              <a:buChar char="-"/>
            </a:pPr>
            <a:r>
              <a:rPr lang="en-US" sz="1400" b="1" dirty="0"/>
              <a:t>Prior to this know as Football in the Community and a dept. of the football club</a:t>
            </a:r>
          </a:p>
          <a:p>
            <a:pPr lvl="2"/>
            <a:endParaRPr lang="en-US" sz="1400" b="1" dirty="0"/>
          </a:p>
          <a:p>
            <a:pPr marL="1200150" lvl="2" indent="-285750">
              <a:buFontTx/>
              <a:buChar char="-"/>
            </a:pPr>
            <a:r>
              <a:rPr lang="en-US" sz="1400" b="1" dirty="0"/>
              <a:t>Reduce financial liability of parent club and allow access to funding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1" y="4569023"/>
            <a:ext cx="7111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Exist in order to satisfy our charitable objectives</a:t>
            </a:r>
          </a:p>
        </p:txBody>
      </p:sp>
    </p:spTree>
    <p:extLst>
      <p:ext uri="{BB962C8B-B14F-4D97-AF65-F5344CB8AC3E}">
        <p14:creationId xmlns:p14="http://schemas.microsoft.com/office/powerpoint/2010/main" val="87507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WWSET Vision / Mission…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8197" y="1828800"/>
            <a:ext cx="7111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WWSET Vision: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	Educate, motivate, and inspire through the power of sport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581400"/>
            <a:ext cx="7619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WWSET Mission: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	To deliver an innovative and appealing range of activities, </a:t>
            </a:r>
            <a:r>
              <a:rPr lang="en-US" b="1" i="1" dirty="0"/>
              <a:t>often 	football related</a:t>
            </a:r>
            <a:r>
              <a:rPr lang="en-US" b="1" dirty="0"/>
              <a:t>, to educate, motivate and inspire as many people as 	possible and to be a charity that both the local community and 	Wycombe Wanderers Football Club are proud of.</a:t>
            </a:r>
          </a:p>
        </p:txBody>
      </p:sp>
    </p:spTree>
    <p:extLst>
      <p:ext uri="{BB962C8B-B14F-4D97-AF65-F5344CB8AC3E}">
        <p14:creationId xmlns:p14="http://schemas.microsoft.com/office/powerpoint/2010/main" val="89132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Organisation Chart…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3" name="Picture 7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24" t="15148" r="24877" b="3049"/>
          <a:stretch/>
        </p:blipFill>
        <p:spPr bwMode="auto">
          <a:xfrm>
            <a:off x="914400" y="1524000"/>
            <a:ext cx="7391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34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Recent Finances…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37748511"/>
              </p:ext>
            </p:extLst>
          </p:nvPr>
        </p:nvGraphicFramePr>
        <p:xfrm>
          <a:off x="1066800" y="1981200"/>
          <a:ext cx="7086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746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33400"/>
            <a:ext cx="5334000" cy="68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Income Generation…</a:t>
            </a:r>
            <a:endParaRPr lang="en-US" sz="2800" dirty="0"/>
          </a:p>
        </p:txBody>
      </p:sp>
      <p:pic>
        <p:nvPicPr>
          <p:cNvPr id="11" name="Picture 10" descr="R:\Wycombe Wanderers Sports &amp; Education Trust\General Admin\Logos\HI Resolution WWSET logo\hi res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" y="76200"/>
            <a:ext cx="344963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2362200"/>
            <a:ext cx="82910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b="1" dirty="0"/>
              <a:t>Delivery of cost recovery / income generating activities </a:t>
            </a:r>
          </a:p>
          <a:p>
            <a:pPr lvl="3"/>
            <a:r>
              <a:rPr lang="en-GB" b="1" dirty="0"/>
              <a:t>     </a:t>
            </a:r>
            <a:r>
              <a:rPr lang="en-GB" b="1" i="1" dirty="0"/>
              <a:t>(circa 66%)</a:t>
            </a:r>
          </a:p>
          <a:p>
            <a:pPr lvl="3"/>
            <a:endParaRPr lang="en-GB" b="1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b="1" dirty="0"/>
              <a:t>External Grants</a:t>
            </a:r>
          </a:p>
          <a:p>
            <a:pPr lvl="3"/>
            <a:r>
              <a:rPr lang="en-GB" b="1" i="1" dirty="0"/>
              <a:t>     (circa 28%)</a:t>
            </a:r>
          </a:p>
          <a:p>
            <a:pPr lvl="3"/>
            <a:endParaRPr lang="en-GB" b="1" i="1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b="1" dirty="0"/>
              <a:t>Core Funding</a:t>
            </a:r>
          </a:p>
          <a:p>
            <a:pPr lvl="3"/>
            <a:r>
              <a:rPr lang="en-GB" b="1" dirty="0"/>
              <a:t>     </a:t>
            </a:r>
            <a:r>
              <a:rPr lang="en-GB" b="1" i="1" dirty="0"/>
              <a:t>(circa 5%) </a:t>
            </a:r>
          </a:p>
          <a:p>
            <a:pPr lvl="3"/>
            <a:endParaRPr lang="en-GB" b="1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b="1" dirty="0"/>
              <a:t>Corporate sponsorship</a:t>
            </a:r>
          </a:p>
          <a:p>
            <a:pPr lvl="3"/>
            <a:r>
              <a:rPr lang="en-GB" b="1" i="1" dirty="0"/>
              <a:t>     (circa 0.9%)</a:t>
            </a:r>
          </a:p>
          <a:p>
            <a:pPr lvl="3"/>
            <a:endParaRPr lang="en-GB" b="1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b="1" dirty="0"/>
              <a:t>Donations</a:t>
            </a:r>
          </a:p>
          <a:p>
            <a:pPr lvl="3"/>
            <a:r>
              <a:rPr lang="en-GB" b="1" dirty="0"/>
              <a:t>     </a:t>
            </a:r>
            <a:r>
              <a:rPr lang="en-GB" b="1" i="1" dirty="0"/>
              <a:t>(circa 0.1%)</a:t>
            </a:r>
          </a:p>
        </p:txBody>
      </p:sp>
      <p:sp>
        <p:nvSpPr>
          <p:cNvPr id="3" name="Rectangle 2"/>
          <p:cNvSpPr/>
          <p:nvPr/>
        </p:nvSpPr>
        <p:spPr>
          <a:xfrm>
            <a:off x="483079" y="1752600"/>
            <a:ext cx="5155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Income generated in a range of ways…</a:t>
            </a:r>
          </a:p>
        </p:txBody>
      </p:sp>
    </p:spTree>
    <p:extLst>
      <p:ext uri="{BB962C8B-B14F-4D97-AF65-F5344CB8AC3E}">
        <p14:creationId xmlns:p14="http://schemas.microsoft.com/office/powerpoint/2010/main" val="390407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600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WYCOMBE WANDERERS  SPORTS &amp; EDUCATION TRUST  The charitable arm of Wycombe Wanderers Football Club </vt:lpstr>
      <vt:lpstr>PowerPoint Presentation</vt:lpstr>
      <vt:lpstr>Aims…</vt:lpstr>
      <vt:lpstr>Who / Why WWSET are…</vt:lpstr>
      <vt:lpstr>WWSET Structure…</vt:lpstr>
      <vt:lpstr>WWSET Vision / Mission…</vt:lpstr>
      <vt:lpstr>Organisation Chart…</vt:lpstr>
      <vt:lpstr>Recent Finances…</vt:lpstr>
      <vt:lpstr>Income Generation…</vt:lpstr>
      <vt:lpstr>What WWSET do…</vt:lpstr>
      <vt:lpstr>Sports Participation…</vt:lpstr>
      <vt:lpstr>Health…</vt:lpstr>
      <vt:lpstr>Education…</vt:lpstr>
      <vt:lpstr>Social Inclusion…</vt:lpstr>
      <vt:lpstr>PowerPoint Presentation</vt:lpstr>
      <vt:lpstr>Quality Assurance…</vt:lpstr>
      <vt:lpstr>The Future…</vt:lpstr>
      <vt:lpstr>Questions…?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Foley</dc:creator>
  <cp:lastModifiedBy>Alan Cecil</cp:lastModifiedBy>
  <cp:revision>67</cp:revision>
  <dcterms:created xsi:type="dcterms:W3CDTF">2017-03-27T10:25:15Z</dcterms:created>
  <dcterms:modified xsi:type="dcterms:W3CDTF">2018-11-29T20:44:28Z</dcterms:modified>
</cp:coreProperties>
</file>