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319" r:id="rId3"/>
    <p:sldId id="257" r:id="rId4"/>
    <p:sldId id="306" r:id="rId5"/>
    <p:sldId id="307" r:id="rId6"/>
    <p:sldId id="328" r:id="rId7"/>
    <p:sldId id="329" r:id="rId8"/>
    <p:sldId id="330" r:id="rId9"/>
    <p:sldId id="331" r:id="rId10"/>
    <p:sldId id="309" r:id="rId11"/>
    <p:sldId id="303" r:id="rId12"/>
    <p:sldId id="326" r:id="rId13"/>
    <p:sldId id="313" r:id="rId14"/>
    <p:sldId id="323" r:id="rId15"/>
    <p:sldId id="325" r:id="rId16"/>
    <p:sldId id="321" r:id="rId17"/>
    <p:sldId id="324" r:id="rId18"/>
    <p:sldId id="322" r:id="rId19"/>
    <p:sldId id="327" r:id="rId20"/>
    <p:sldId id="320" r:id="rId21"/>
    <p:sldId id="332" r:id="rId22"/>
    <p:sldId id="334" r:id="rId23"/>
    <p:sldId id="333" r:id="rId24"/>
    <p:sldId id="315" r:id="rId25"/>
    <p:sldId id="318" r:id="rId26"/>
    <p:sldId id="316" r:id="rId27"/>
    <p:sldId id="314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7" autoAdjust="0"/>
    <p:restoredTop sz="90580" autoAdjust="0"/>
  </p:normalViewPr>
  <p:slideViewPr>
    <p:cSldViewPr>
      <p:cViewPr varScale="1">
        <p:scale>
          <a:sx n="90" d="100"/>
          <a:sy n="90" d="100"/>
        </p:scale>
        <p:origin x="-9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B2097E-E1A1-42C7-A0AE-D6FA23FD3D21}" type="datetimeFigureOut">
              <a:rPr lang="en-GB"/>
              <a:pPr>
                <a:defRPr/>
              </a:pPr>
              <a:t>26/02/2015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BD7219-BFFD-4832-81E7-E88896166E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611DA-D87C-4BDA-BF89-1BEEB0387AE7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E4EC17-7638-4D84-A182-7E4474C0497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FB2B73-C19D-463E-B828-F9C06E95DC11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72FAF0-A07E-41C3-8A9F-7987D5B8C12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72FAF0-A07E-41C3-8A9F-7987D5B8C12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72FAF0-A07E-41C3-8A9F-7987D5B8C12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72FAF0-A07E-41C3-8A9F-7987D5B8C12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72FAF0-A07E-41C3-8A9F-7987D5B8C12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72FAF0-A07E-41C3-8A9F-7987D5B8C12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72FAF0-A07E-41C3-8A9F-7987D5B8C12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72FAF0-A07E-41C3-8A9F-7987D5B8C12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01F517-6EA8-4472-B08F-43F8A49C7353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72FAF0-A07E-41C3-8A9F-7987D5B8C12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72FAF0-A07E-41C3-8A9F-7987D5B8C12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72FAF0-A07E-41C3-8A9F-7987D5B8C12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72FAF0-A07E-41C3-8A9F-7987D5B8C12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E01DF6-1CC2-4CF8-94D8-A108B35AAE2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04DB29-8FEE-4A9B-BEA8-76299A1F50C1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GB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1CB1F5-89F4-4549-828E-F3B9644F37C1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GB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8EDFB6-2091-408C-8D36-D602408233BF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5F4540-D198-4DD1-A354-FC87B26ECC21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CF2AFE-B2EC-40DD-9A3F-B1D0CF74DAF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021AD5-0B0D-4D7F-BB90-EB1D9719CF4E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021AD5-0B0D-4D7F-BB90-EB1D9719CF4E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021AD5-0B0D-4D7F-BB90-EB1D9719CF4E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021AD5-0B0D-4D7F-BB90-EB1D9719CF4E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021AD5-0B0D-4D7F-BB90-EB1D9719CF4E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DEFF5-E0F3-42B4-96FC-6A2CF6FCE90D}" type="datetimeFigureOut">
              <a:rPr lang="en-GB"/>
              <a:pPr>
                <a:defRPr/>
              </a:pPr>
              <a:t>26/02/2015</a:t>
            </a:fld>
            <a:endParaRPr lang="en-GB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37C3C-903F-4331-979C-8B1E27666A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115D4-9B4E-4834-AB53-5C9EA98389A2}" type="datetimeFigureOut">
              <a:rPr lang="en-GB"/>
              <a:pPr>
                <a:defRPr/>
              </a:pPr>
              <a:t>26/02/2015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923F9-F5F8-410E-8A3A-859504383F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8DBD5-F89A-4BC5-8991-78A576F620C8}" type="datetimeFigureOut">
              <a:rPr lang="en-GB"/>
              <a:pPr>
                <a:defRPr/>
              </a:pPr>
              <a:t>26/02/2015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F7D66-8310-49D9-8730-55FADA7351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A2E20-E918-4ADA-99F1-8351350794B1}" type="datetimeFigureOut">
              <a:rPr lang="en-GB"/>
              <a:pPr>
                <a:defRPr/>
              </a:pPr>
              <a:t>26/02/2015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56DCE-B1DC-4941-91A3-F8DDC4BB86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BCDD5-A22F-4757-955E-48BA74119283}" type="datetimeFigureOut">
              <a:rPr lang="en-GB"/>
              <a:pPr>
                <a:defRPr/>
              </a:pPr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DDC14-BE6A-4A35-8694-A9FFAA2B8C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57675-58C1-4715-BE5B-A876D16D0DC3}" type="datetimeFigureOut">
              <a:rPr lang="en-GB"/>
              <a:pPr>
                <a:defRPr/>
              </a:pPr>
              <a:t>26/02/2015</a:t>
            </a:fld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44935-5804-40E5-B93B-99201FDA7F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A383B-4600-48F0-A620-BFE8B7AA4285}" type="datetimeFigureOut">
              <a:rPr lang="en-GB"/>
              <a:pPr>
                <a:defRPr/>
              </a:pPr>
              <a:t>26/02/2015</a:t>
            </a:fld>
            <a:endParaRPr lang="en-GB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CFB32-147E-4E3D-904A-A58DE75893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6BA9B-56B0-4FD1-AB91-B5EF5B33BFED}" type="datetimeFigureOut">
              <a:rPr lang="en-GB"/>
              <a:pPr>
                <a:defRPr/>
              </a:pPr>
              <a:t>26/02/2015</a:t>
            </a:fld>
            <a:endParaRPr lang="en-GB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0262F-E4EE-445F-815A-0B234D47C9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AA0B-97B0-40C8-9E83-09DB30DF02F8}" type="datetimeFigureOut">
              <a:rPr lang="en-GB"/>
              <a:pPr>
                <a:defRPr/>
              </a:pPr>
              <a:t>26/02/2015</a:t>
            </a:fld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6B7EC-233B-4B71-853A-1D9903F018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207F9-46DD-490F-8CE2-4D91DBD3CAFE}" type="datetimeFigureOut">
              <a:rPr lang="en-GB"/>
              <a:pPr>
                <a:defRPr/>
              </a:pPr>
              <a:t>26/02/2015</a:t>
            </a:fld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EB8A0-F339-4A8F-BC41-12010C7AAB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9BCC5-4A67-4328-B9CE-79582C9A9D51}" type="datetimeFigureOut">
              <a:rPr lang="en-GB"/>
              <a:pPr>
                <a:defRPr/>
              </a:pPr>
              <a:t>26/02/2015</a:t>
            </a:fld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911BC-D886-4CC6-9619-926A396844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F25F0-E7E5-4842-BA20-C8833FD3DBEB}" type="datetimeFigureOut">
              <a:rPr lang="en-GB"/>
              <a:pPr>
                <a:defRPr/>
              </a:pPr>
              <a:t>26/02/2015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DAB6DF-2DA0-4F75-B5EB-FF1C2FF7B8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1" r:id="rId2"/>
    <p:sldLayoutId id="2147483740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41" r:id="rId9"/>
    <p:sldLayoutId id="2147483737" r:id="rId10"/>
    <p:sldLayoutId id="21474837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77072"/>
            <a:ext cx="7772400" cy="14700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ANNUAL GENERAL MEETING</a:t>
            </a:r>
            <a:br>
              <a:rPr lang="en-GB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GB" sz="4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26</a:t>
            </a:r>
            <a:r>
              <a:rPr lang="en-GB" sz="4000" baseline="30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th</a:t>
            </a:r>
            <a:r>
              <a:rPr lang="en-GB" sz="4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FEBRUARY 2015</a:t>
            </a:r>
            <a:endParaRPr lang="en-GB" sz="4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835150" y="6453188"/>
            <a:ext cx="6400800" cy="1752600"/>
          </a:xfrm>
        </p:spPr>
        <p:txBody>
          <a:bodyPr/>
          <a:lstStyle/>
          <a:p>
            <a:pPr marR="0" algn="ctr" eaLnBrk="1" hangingPunct="1"/>
            <a:endParaRPr lang="en-GB" smtClean="0">
              <a:solidFill>
                <a:srgbClr val="20C9F8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5124" name="Picture 3" descr="trust logo 001 wwfc our herit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557338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77072"/>
            <a:ext cx="8064896" cy="1470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APPT OF AUDITORS</a:t>
            </a:r>
            <a:endParaRPr lang="en-GB" sz="6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387" name="Subtitle 2"/>
          <p:cNvSpPr>
            <a:spLocks noGrp="1"/>
          </p:cNvSpPr>
          <p:nvPr>
            <p:ph type="subTitle" idx="1"/>
          </p:nvPr>
        </p:nvSpPr>
        <p:spPr>
          <a:xfrm>
            <a:off x="1187450" y="-387350"/>
            <a:ext cx="6400800" cy="1752600"/>
          </a:xfrm>
        </p:spPr>
        <p:txBody>
          <a:bodyPr/>
          <a:lstStyle/>
          <a:p>
            <a:pPr marR="0" algn="ctr" eaLnBrk="1" hangingPunct="1"/>
            <a:endParaRPr lang="en-GB" smtClean="0">
              <a:solidFill>
                <a:srgbClr val="20C9F8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6388" name="Picture 3" descr="trust logo 001 wwfc our herit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557338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77072"/>
            <a:ext cx="8064896" cy="1470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ELECTION OF DIRECTORS</a:t>
            </a:r>
            <a:endParaRPr lang="en-GB" sz="6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1187450" y="-387350"/>
            <a:ext cx="6400800" cy="1752600"/>
          </a:xfrm>
        </p:spPr>
        <p:txBody>
          <a:bodyPr/>
          <a:lstStyle/>
          <a:p>
            <a:pPr marR="0" algn="ctr" eaLnBrk="1" hangingPunct="1"/>
            <a:endParaRPr lang="en-GB" smtClean="0">
              <a:solidFill>
                <a:srgbClr val="20C9F8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5364" name="Picture 3" descr="trust logo 001 wwfc our herit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557338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149080"/>
            <a:ext cx="8064896" cy="1470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JOHN BIGNELL</a:t>
            </a:r>
            <a:endParaRPr lang="en-GB" sz="6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1187450" y="-387350"/>
            <a:ext cx="6400800" cy="1752600"/>
          </a:xfrm>
        </p:spPr>
        <p:txBody>
          <a:bodyPr/>
          <a:lstStyle/>
          <a:p>
            <a:pPr marR="0" algn="ctr" eaLnBrk="1" hangingPunct="1"/>
            <a:endParaRPr lang="en-GB" smtClean="0">
              <a:solidFill>
                <a:srgbClr val="20C9F8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7412" name="Picture 3" descr="trust logo 001 wwfc our herit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557338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149080"/>
            <a:ext cx="8064896" cy="1470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MARTYN BROUGHTON</a:t>
            </a:r>
            <a:endParaRPr lang="en-GB" sz="6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1187450" y="-387350"/>
            <a:ext cx="6400800" cy="1752600"/>
          </a:xfrm>
        </p:spPr>
        <p:txBody>
          <a:bodyPr/>
          <a:lstStyle/>
          <a:p>
            <a:pPr marR="0" algn="ctr" eaLnBrk="1" hangingPunct="1"/>
            <a:endParaRPr lang="en-GB" smtClean="0">
              <a:solidFill>
                <a:srgbClr val="20C9F8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7412" name="Picture 3" descr="trust logo 001 wwfc our herit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557338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149080"/>
            <a:ext cx="8064896" cy="1470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MARK BURRELL</a:t>
            </a:r>
            <a:endParaRPr lang="en-GB" sz="6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1187450" y="-387350"/>
            <a:ext cx="6400800" cy="1752600"/>
          </a:xfrm>
        </p:spPr>
        <p:txBody>
          <a:bodyPr/>
          <a:lstStyle/>
          <a:p>
            <a:pPr marR="0" algn="ctr" eaLnBrk="1" hangingPunct="1"/>
            <a:endParaRPr lang="en-GB" smtClean="0">
              <a:solidFill>
                <a:srgbClr val="20C9F8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7412" name="Picture 3" descr="trust logo 001 wwfc our herit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557338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149080"/>
            <a:ext cx="8064896" cy="1470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JOHN DERBEN</a:t>
            </a:r>
            <a:endParaRPr lang="en-GB" sz="6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1187450" y="-387350"/>
            <a:ext cx="6400800" cy="1752600"/>
          </a:xfrm>
        </p:spPr>
        <p:txBody>
          <a:bodyPr/>
          <a:lstStyle/>
          <a:p>
            <a:pPr marR="0" algn="ctr" eaLnBrk="1" hangingPunct="1"/>
            <a:endParaRPr lang="en-GB" smtClean="0">
              <a:solidFill>
                <a:srgbClr val="20C9F8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7412" name="Picture 3" descr="trust logo 001 wwfc our herit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557338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149080"/>
            <a:ext cx="8064896" cy="1470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NIGEL KINGSTON</a:t>
            </a:r>
            <a:endParaRPr lang="en-GB" sz="6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1187450" y="-387350"/>
            <a:ext cx="6400800" cy="1752600"/>
          </a:xfrm>
        </p:spPr>
        <p:txBody>
          <a:bodyPr/>
          <a:lstStyle/>
          <a:p>
            <a:pPr marR="0" algn="ctr" eaLnBrk="1" hangingPunct="1"/>
            <a:endParaRPr lang="en-GB" smtClean="0">
              <a:solidFill>
                <a:srgbClr val="20C9F8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7412" name="Picture 3" descr="trust logo 001 wwfc our herit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557338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149080"/>
            <a:ext cx="8064896" cy="1470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DALE JENKINS</a:t>
            </a:r>
            <a:endParaRPr lang="en-GB" sz="6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1187450" y="-387350"/>
            <a:ext cx="6400800" cy="1752600"/>
          </a:xfrm>
        </p:spPr>
        <p:txBody>
          <a:bodyPr/>
          <a:lstStyle/>
          <a:p>
            <a:pPr marR="0" algn="ctr" eaLnBrk="1" hangingPunct="1"/>
            <a:endParaRPr lang="en-GB" smtClean="0">
              <a:solidFill>
                <a:srgbClr val="20C9F8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7412" name="Picture 3" descr="trust logo 001 wwfc our herit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557338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149080"/>
            <a:ext cx="8064896" cy="1470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JAMES SUMNER</a:t>
            </a:r>
            <a:endParaRPr lang="en-GB" sz="6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1187450" y="-387350"/>
            <a:ext cx="6400800" cy="1752600"/>
          </a:xfrm>
        </p:spPr>
        <p:txBody>
          <a:bodyPr/>
          <a:lstStyle/>
          <a:p>
            <a:pPr marR="0" algn="ctr" eaLnBrk="1" hangingPunct="1"/>
            <a:endParaRPr lang="en-GB" smtClean="0">
              <a:solidFill>
                <a:srgbClr val="20C9F8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7412" name="Picture 3" descr="trust logo 001 wwfc our herit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557338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149080"/>
            <a:ext cx="8064896" cy="1470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QUESTIONS TO CANDIDATES</a:t>
            </a:r>
            <a:endParaRPr lang="en-GB" sz="6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1187450" y="-387350"/>
            <a:ext cx="6400800" cy="1752600"/>
          </a:xfrm>
        </p:spPr>
        <p:txBody>
          <a:bodyPr/>
          <a:lstStyle/>
          <a:p>
            <a:pPr marR="0" algn="ctr" eaLnBrk="1" hangingPunct="1"/>
            <a:endParaRPr lang="en-GB" smtClean="0">
              <a:solidFill>
                <a:srgbClr val="20C9F8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7412" name="Picture 3" descr="trust logo 001 wwfc our herit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557338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404664"/>
            <a:ext cx="6120680" cy="79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/>
                </a:solidFill>
              </a:rPr>
              <a:t>HOUSEKEEPING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395288" y="1844675"/>
            <a:ext cx="8424862" cy="4802188"/>
          </a:xfrm>
        </p:spPr>
        <p:txBody>
          <a:bodyPr/>
          <a:lstStyle/>
          <a:p>
            <a:pPr marL="228600" marR="0" indent="-228600" algn="l" eaLnBrk="1" hangingPunct="1">
              <a:lnSpc>
                <a:spcPct val="70000"/>
              </a:lnSpc>
              <a:buFont typeface="Arial" charset="0"/>
              <a:buChar char="•"/>
            </a:pPr>
            <a:r>
              <a:rPr lang="en-GB" sz="2800" dirty="0" smtClean="0"/>
              <a:t>      	PLEASE TURN MOBILE PHONES OFF</a:t>
            </a:r>
          </a:p>
          <a:p>
            <a:pPr marL="228600" marR="0" indent="-228600" algn="l" eaLnBrk="1" hangingPunct="1">
              <a:lnSpc>
                <a:spcPct val="70000"/>
              </a:lnSpc>
            </a:pPr>
            <a:endParaRPr lang="en-GB" sz="2800" dirty="0" smtClean="0"/>
          </a:p>
          <a:p>
            <a:pPr marL="228600" marR="0" indent="-228600" algn="l" eaLnBrk="1" hangingPunct="1">
              <a:lnSpc>
                <a:spcPct val="70000"/>
              </a:lnSpc>
            </a:pPr>
            <a:endParaRPr lang="en-GB" sz="2800" dirty="0" smtClean="0"/>
          </a:p>
          <a:p>
            <a:pPr marL="228600" marR="0" indent="-228600" algn="l" eaLnBrk="1" hangingPunct="1">
              <a:lnSpc>
                <a:spcPct val="70000"/>
              </a:lnSpc>
              <a:buFont typeface="Arial" charset="0"/>
              <a:buChar char="•"/>
            </a:pPr>
            <a:r>
              <a:rPr lang="en-GB" sz="2800" dirty="0" smtClean="0"/>
              <a:t>      	PLEASE DO NOT UPDATE SOCIAL MEDIA  </a:t>
            </a:r>
          </a:p>
          <a:p>
            <a:pPr marL="228600" marR="0" indent="-228600" algn="l" eaLnBrk="1" hangingPunct="1">
              <a:lnSpc>
                <a:spcPct val="70000"/>
              </a:lnSpc>
            </a:pPr>
            <a:endParaRPr lang="en-GB" sz="2800" dirty="0" smtClean="0"/>
          </a:p>
          <a:p>
            <a:pPr marL="228600" marR="0" indent="-228600" algn="l" eaLnBrk="1" hangingPunct="1">
              <a:lnSpc>
                <a:spcPct val="70000"/>
              </a:lnSpc>
            </a:pPr>
            <a:endParaRPr lang="en-GB" sz="2800" dirty="0" smtClean="0"/>
          </a:p>
          <a:p>
            <a:pPr marL="228600" marR="0" indent="-228600" algn="l" eaLnBrk="1" hangingPunct="1">
              <a:lnSpc>
                <a:spcPct val="70000"/>
              </a:lnSpc>
              <a:buFont typeface="Arial" charset="0"/>
              <a:buChar char="•"/>
            </a:pPr>
            <a:r>
              <a:rPr lang="en-GB" sz="2800" dirty="0" smtClean="0"/>
              <a:t>      	PLEASE ONLY ASK QUESTIONS AT THE   	APPROPRIATE TIME</a:t>
            </a:r>
          </a:p>
          <a:p>
            <a:pPr marL="228600" marR="0" indent="-228600" algn="l" eaLnBrk="1" hangingPunct="1">
              <a:lnSpc>
                <a:spcPct val="70000"/>
              </a:lnSpc>
            </a:pPr>
            <a:endParaRPr lang="en-GB" sz="2800" dirty="0" smtClean="0"/>
          </a:p>
          <a:p>
            <a:pPr marL="228600" marR="0" indent="-228600" algn="l" eaLnBrk="1" hangingPunct="1">
              <a:lnSpc>
                <a:spcPct val="70000"/>
              </a:lnSpc>
            </a:pPr>
            <a:endParaRPr lang="en-GB" dirty="0" smtClean="0"/>
          </a:p>
          <a:p>
            <a:pPr marL="228600" marR="0" indent="-228600" algn="l" eaLnBrk="1" hangingPunct="1">
              <a:lnSpc>
                <a:spcPct val="70000"/>
              </a:lnSpc>
            </a:pPr>
            <a:endParaRPr lang="en-GB" sz="1100" dirty="0" smtClean="0"/>
          </a:p>
          <a:p>
            <a:pPr marL="228600" marR="0" indent="-228600" algn="l" eaLnBrk="1" hangingPunct="1">
              <a:lnSpc>
                <a:spcPct val="70000"/>
              </a:lnSpc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149080"/>
            <a:ext cx="8064896" cy="1470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15 MINUTE BREAK</a:t>
            </a:r>
            <a:endParaRPr lang="en-GB" sz="6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1187450" y="-387350"/>
            <a:ext cx="6400800" cy="1752600"/>
          </a:xfrm>
        </p:spPr>
        <p:txBody>
          <a:bodyPr/>
          <a:lstStyle/>
          <a:p>
            <a:pPr marR="0" algn="ctr" eaLnBrk="1" hangingPunct="1"/>
            <a:endParaRPr lang="en-GB" smtClean="0">
              <a:solidFill>
                <a:srgbClr val="20C9F8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7412" name="Picture 3" descr="trust logo 001 wwfc our herit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557338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149080"/>
            <a:ext cx="8064896" cy="1470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15 MINUTE BREAK</a:t>
            </a:r>
            <a:endParaRPr lang="en-GB" sz="6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1187450" y="-387350"/>
            <a:ext cx="6400800" cy="1752600"/>
          </a:xfrm>
        </p:spPr>
        <p:txBody>
          <a:bodyPr/>
          <a:lstStyle/>
          <a:p>
            <a:pPr marR="0" algn="ctr" eaLnBrk="1" hangingPunct="1"/>
            <a:endParaRPr lang="en-GB" smtClean="0">
              <a:solidFill>
                <a:srgbClr val="20C9F8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7412" name="Picture 3" descr="trust logo 001 wwfc our herit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557338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39552" y="2420888"/>
            <a:ext cx="7772400" cy="3532648"/>
          </a:xfrm>
        </p:spPr>
        <p:txBody>
          <a:bodyPr/>
          <a:lstStyle/>
          <a:p>
            <a:pPr algn="ctr"/>
            <a:r>
              <a:rPr lang="en-GB" dirty="0" smtClean="0"/>
              <a:t>FUNDRAISING EFFORTS</a:t>
            </a:r>
          </a:p>
          <a:p>
            <a:pPr algn="ctr"/>
            <a:endParaRPr lang="en-GB" dirty="0" smtClean="0"/>
          </a:p>
          <a:p>
            <a:pPr marL="457200" indent="-457200">
              <a:buAutoNum type="arabicParenR"/>
            </a:pPr>
            <a:r>
              <a:rPr lang="en-GB" dirty="0" smtClean="0"/>
              <a:t>LISA BOWKER:- SPONSORED PARACHUTE JUMP IN AID OF WYCOMBE WANDERERS TRUST</a:t>
            </a:r>
          </a:p>
          <a:p>
            <a:pPr marL="457200" indent="-457200">
              <a:buAutoNum type="arabicParenR"/>
            </a:pPr>
            <a:endParaRPr lang="en-GB" dirty="0" smtClean="0"/>
          </a:p>
          <a:p>
            <a:pPr marL="457200" indent="-457200">
              <a:buAutoNum type="arabicParenR"/>
            </a:pPr>
            <a:r>
              <a:rPr lang="en-GB" dirty="0" smtClean="0"/>
              <a:t>LEANNE  HURFORD:- STATIC BIKE RIDE FOR PROSTATE CANCER AND WWT</a:t>
            </a:r>
          </a:p>
          <a:p>
            <a:pPr marL="457200" indent="-457200">
              <a:buAutoNum type="arabicParenR"/>
            </a:pPr>
            <a:endParaRPr lang="en-GB" dirty="0" smtClean="0"/>
          </a:p>
          <a:p>
            <a:pPr marL="457200" indent="-457200">
              <a:buAutoNum type="arabicParenR"/>
            </a:pPr>
            <a:r>
              <a:rPr lang="en-GB" dirty="0" smtClean="0"/>
              <a:t>KEITH SCOTT:- LONDON TO AMSTERDAM BIKE RIDE FOR PROSTATE CANCER  </a:t>
            </a:r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pic>
        <p:nvPicPr>
          <p:cNvPr id="17412" name="Picture 3" descr="trust logo 001 wwfc our herit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88640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149080"/>
            <a:ext cx="8064896" cy="1470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15 MINUTE BREAK</a:t>
            </a:r>
            <a:endParaRPr lang="en-GB" sz="6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1187450" y="-387350"/>
            <a:ext cx="6400800" cy="1752600"/>
          </a:xfrm>
        </p:spPr>
        <p:txBody>
          <a:bodyPr/>
          <a:lstStyle/>
          <a:p>
            <a:pPr marR="0" algn="ctr" eaLnBrk="1" hangingPunct="1"/>
            <a:endParaRPr lang="en-GB" smtClean="0">
              <a:solidFill>
                <a:srgbClr val="20C9F8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7412" name="Picture 3" descr="trust logo 001 wwfc our herit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557338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149080"/>
            <a:ext cx="8064896" cy="1470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ELECTION RESULTS</a:t>
            </a:r>
            <a:endParaRPr lang="en-GB" sz="6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1187450" y="-387350"/>
            <a:ext cx="6400800" cy="1752600"/>
          </a:xfrm>
        </p:spPr>
        <p:txBody>
          <a:bodyPr/>
          <a:lstStyle/>
          <a:p>
            <a:pPr marR="0" algn="ctr" eaLnBrk="1" hangingPunct="1"/>
            <a:endParaRPr lang="en-GB" smtClean="0">
              <a:solidFill>
                <a:srgbClr val="20C9F8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8436" name="Picture 3" descr="trust logo 001 wwfc our herit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557338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149080"/>
            <a:ext cx="8064896" cy="1470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APPROVAL OF DIRECTOR ELECTIONS </a:t>
            </a:r>
            <a:endParaRPr lang="en-GB" sz="6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187450" y="-387350"/>
            <a:ext cx="6400800" cy="1752600"/>
          </a:xfrm>
        </p:spPr>
        <p:txBody>
          <a:bodyPr/>
          <a:lstStyle/>
          <a:p>
            <a:pPr marR="0" algn="ctr" eaLnBrk="1" hangingPunct="1"/>
            <a:endParaRPr lang="en-GB" smtClean="0">
              <a:solidFill>
                <a:srgbClr val="20C9F8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9460" name="Picture 3" descr="trust logo 001 wwfc our herit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557338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7851648" cy="1828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9600" dirty="0" smtClean="0">
                <a:solidFill>
                  <a:schemeClr val="tx1"/>
                </a:solidFill>
              </a:rPr>
              <a:t>Q &amp; A</a:t>
            </a:r>
            <a:endParaRPr lang="en-GB" sz="9600" dirty="0">
              <a:solidFill>
                <a:schemeClr val="tx1"/>
              </a:solidFill>
            </a:endParaRPr>
          </a:p>
        </p:txBody>
      </p:sp>
      <p:sp>
        <p:nvSpPr>
          <p:cNvPr id="22531" name="Subtitle 4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77072"/>
            <a:ext cx="7772400" cy="14700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ANNUAL GENERAL MEETING</a:t>
            </a:r>
            <a:br>
              <a:rPr lang="en-GB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GB" sz="4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26</a:t>
            </a:r>
            <a:r>
              <a:rPr lang="en-GB" sz="4000" baseline="30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th</a:t>
            </a:r>
            <a:r>
              <a:rPr lang="en-GB" sz="4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FEBRUARY 2014</a:t>
            </a:r>
            <a:endParaRPr lang="en-GB" sz="4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555" name="Subtitle 2"/>
          <p:cNvSpPr>
            <a:spLocks noGrp="1"/>
          </p:cNvSpPr>
          <p:nvPr>
            <p:ph type="subTitle" idx="1"/>
          </p:nvPr>
        </p:nvSpPr>
        <p:spPr>
          <a:xfrm>
            <a:off x="1835150" y="6453188"/>
            <a:ext cx="6400800" cy="1752600"/>
          </a:xfrm>
        </p:spPr>
        <p:txBody>
          <a:bodyPr/>
          <a:lstStyle/>
          <a:p>
            <a:pPr marR="0" algn="ctr" eaLnBrk="1" hangingPunct="1"/>
            <a:endParaRPr lang="en-GB" smtClean="0">
              <a:solidFill>
                <a:srgbClr val="20C9F8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23556" name="Picture 3" descr="trust logo 001 wwfc our herit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557338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404664"/>
            <a:ext cx="6120680" cy="79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/>
                </a:solidFill>
              </a:rPr>
              <a:t>Agenda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0" y="1412875"/>
            <a:ext cx="8424863" cy="4802188"/>
          </a:xfrm>
        </p:spPr>
        <p:txBody>
          <a:bodyPr>
            <a:normAutofit/>
          </a:bodyPr>
          <a:lstStyle/>
          <a:p>
            <a:pPr marR="0" algn="l" eaLnBrk="1" hangingPunct="1">
              <a:lnSpc>
                <a:spcPct val="70000"/>
              </a:lnSpc>
              <a:buFont typeface="Arial" charset="0"/>
              <a:buChar char="•"/>
              <a:defRPr/>
            </a:pPr>
            <a:r>
              <a:rPr lang="en-GB" sz="1600" dirty="0" smtClean="0"/>
              <a:t>                </a:t>
            </a:r>
            <a:r>
              <a:rPr lang="en-GB" sz="1800" dirty="0" smtClean="0">
                <a:effectLst>
                  <a:outerShdw blurRad="38100" dist="38100" dir="2700000" algn="tl">
                    <a:srgbClr val="04617B"/>
                  </a:outerShdw>
                </a:effectLst>
                <a:ea typeface="Calibri" pitchFamily="34" charset="0"/>
                <a:cs typeface="Calibri" pitchFamily="34" charset="0"/>
              </a:rPr>
              <a:t>WELCOME &amp; INTRODUCTIONS	 	</a:t>
            </a:r>
          </a:p>
          <a:p>
            <a:pPr marR="0" eaLnBrk="1" hangingPunct="1">
              <a:lnSpc>
                <a:spcPct val="80000"/>
              </a:lnSpc>
              <a:defRPr/>
            </a:pPr>
            <a:r>
              <a:rPr lang="en-GB" sz="1800" dirty="0" smtClean="0"/>
              <a:t> </a:t>
            </a:r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GB" sz="1800" dirty="0" smtClean="0"/>
              <a:t>              MINUTES  FROM  AGM  2014</a:t>
            </a:r>
          </a:p>
          <a:p>
            <a:pPr marR="0" algn="l" eaLnBrk="1" hangingPunct="1">
              <a:lnSpc>
                <a:spcPct val="80000"/>
              </a:lnSpc>
              <a:defRPr/>
            </a:pPr>
            <a:r>
              <a:rPr lang="en-GB" sz="1800" dirty="0" smtClean="0"/>
              <a:t> </a:t>
            </a:r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GB" sz="1800" dirty="0" smtClean="0"/>
              <a:t>              CHAIRMAN’S REPORT </a:t>
            </a:r>
          </a:p>
          <a:p>
            <a:pPr marR="0" algn="l" eaLnBrk="1" hangingPunct="1">
              <a:lnSpc>
                <a:spcPct val="80000"/>
              </a:lnSpc>
              <a:defRPr/>
            </a:pPr>
            <a:endParaRPr lang="en-GB" sz="1800" dirty="0" smtClean="0"/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GB" sz="1800" dirty="0" smtClean="0"/>
              <a:t>              FINANCIAL REPORT</a:t>
            </a:r>
          </a:p>
          <a:p>
            <a:pPr marR="0" algn="l" eaLnBrk="1" hangingPunct="1">
              <a:lnSpc>
                <a:spcPct val="80000"/>
              </a:lnSpc>
              <a:defRPr/>
            </a:pPr>
            <a:endParaRPr lang="en-GB" sz="1800" dirty="0" smtClean="0"/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GB" sz="1800" dirty="0" smtClean="0"/>
              <a:t>              APPOINTMENT AND REMUNERATION OF AUDITORS</a:t>
            </a:r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GB" sz="1800" dirty="0" smtClean="0"/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GB" sz="1800" dirty="0" smtClean="0"/>
              <a:t>              ELECTION OF DIRECTORS</a:t>
            </a:r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GB" sz="1800" dirty="0" smtClean="0"/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GB" sz="1800" dirty="0" smtClean="0"/>
              <a:t>              15 MINUTE BREAK</a:t>
            </a:r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GB" sz="1800" dirty="0" smtClean="0"/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GB" sz="1800" dirty="0" smtClean="0"/>
              <a:t>              ANNOUNCEMENT AND APPROVAL OF DIRECTOR ELECTIONS</a:t>
            </a:r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GB" sz="1800" dirty="0" smtClean="0"/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GB" sz="1800" dirty="0" smtClean="0"/>
              <a:t>              Q&amp;A</a:t>
            </a:r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GB" sz="1000" dirty="0" smtClean="0"/>
          </a:p>
          <a:p>
            <a:pPr marR="0" algn="l" eaLnBrk="1" hangingPunct="1">
              <a:lnSpc>
                <a:spcPct val="80000"/>
              </a:lnSpc>
              <a:defRPr/>
            </a:pPr>
            <a:endParaRPr lang="en-GB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221088"/>
            <a:ext cx="7772400" cy="82195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CHAIRMAN’S REPORT</a:t>
            </a:r>
            <a:endParaRPr lang="en-GB" sz="6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1835150" y="6453188"/>
            <a:ext cx="6400800" cy="1752600"/>
          </a:xfrm>
        </p:spPr>
        <p:txBody>
          <a:bodyPr/>
          <a:lstStyle/>
          <a:p>
            <a:pPr marR="0" algn="ctr" eaLnBrk="1" hangingPunct="1"/>
            <a:endParaRPr lang="en-GB" smtClean="0">
              <a:solidFill>
                <a:srgbClr val="20C9F8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8196" name="Picture 3" descr="trust logo 001 wwfc our herit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981075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221088"/>
            <a:ext cx="7772400" cy="82195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FINANCIAL REPORT</a:t>
            </a:r>
            <a:endParaRPr lang="en-GB" sz="6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1835150" y="6453188"/>
            <a:ext cx="6400800" cy="1752600"/>
          </a:xfrm>
        </p:spPr>
        <p:txBody>
          <a:bodyPr/>
          <a:lstStyle/>
          <a:p>
            <a:pPr marR="0" algn="ctr" eaLnBrk="1" hangingPunct="1"/>
            <a:endParaRPr lang="en-GB" smtClean="0">
              <a:solidFill>
                <a:srgbClr val="20C9F8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2292" name="Picture 3" descr="trust logo 001 wwfc our herit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981075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772400" cy="93610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TRUST P &amp; L</a:t>
            </a:r>
            <a:endParaRPr lang="en-GB" sz="6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95536" y="1628800"/>
            <a:ext cx="8208912" cy="4968552"/>
          </a:xfrm>
        </p:spPr>
        <p:txBody>
          <a:bodyPr/>
          <a:lstStyle/>
          <a:p>
            <a:r>
              <a:rPr lang="en-GB" dirty="0" smtClean="0"/>
              <a:t>			</a:t>
            </a:r>
            <a:r>
              <a:rPr lang="en-GB" sz="3600" dirty="0" smtClean="0"/>
              <a:t>2013/4			2012/3</a:t>
            </a:r>
          </a:p>
          <a:p>
            <a:r>
              <a:rPr lang="en-GB" sz="3600" dirty="0" smtClean="0"/>
              <a:t>INCOME	£20,599			£43,231</a:t>
            </a:r>
          </a:p>
          <a:p>
            <a:endParaRPr lang="en-GB" sz="3600" dirty="0" smtClean="0"/>
          </a:p>
          <a:p>
            <a:r>
              <a:rPr lang="en-GB" sz="3600" dirty="0" smtClean="0"/>
              <a:t>COSTS		£</a:t>
            </a:r>
            <a:r>
              <a:rPr lang="en-GB" sz="3600" dirty="0" smtClean="0"/>
              <a:t>15,326</a:t>
            </a:r>
            <a:r>
              <a:rPr lang="en-GB" sz="3600" dirty="0" smtClean="0"/>
              <a:t>			£111,195</a:t>
            </a:r>
          </a:p>
          <a:p>
            <a:endParaRPr lang="en-GB" sz="3600" dirty="0" smtClean="0"/>
          </a:p>
          <a:p>
            <a:r>
              <a:rPr lang="en-GB" sz="3600" dirty="0" smtClean="0"/>
              <a:t>PROFIT		£  </a:t>
            </a:r>
            <a:r>
              <a:rPr lang="en-GB" sz="3600" dirty="0" smtClean="0"/>
              <a:t>5,273</a:t>
            </a:r>
            <a:r>
              <a:rPr lang="en-GB" sz="3600" dirty="0" smtClean="0"/>
              <a:t>			-£67,964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772400" cy="93610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FALL P &amp; L</a:t>
            </a:r>
            <a:endParaRPr lang="en-GB" sz="6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95536" y="1628800"/>
            <a:ext cx="8208912" cy="4968552"/>
          </a:xfrm>
        </p:spPr>
        <p:txBody>
          <a:bodyPr/>
          <a:lstStyle/>
          <a:p>
            <a:r>
              <a:rPr lang="en-GB" dirty="0" smtClean="0"/>
              <a:t>			</a:t>
            </a:r>
            <a:r>
              <a:rPr lang="en-GB" sz="3600" dirty="0" smtClean="0"/>
              <a:t>2013/4		2012/3</a:t>
            </a:r>
          </a:p>
          <a:p>
            <a:endParaRPr lang="en-GB" sz="3600" dirty="0" smtClean="0"/>
          </a:p>
          <a:p>
            <a:r>
              <a:rPr lang="en-GB" sz="3600" dirty="0" smtClean="0"/>
              <a:t>INCOME	</a:t>
            </a:r>
            <a:r>
              <a:rPr lang="en-GB" sz="3600" dirty="0" smtClean="0"/>
              <a:t>£51,188</a:t>
            </a:r>
            <a:r>
              <a:rPr lang="en-GB" sz="3600" dirty="0" smtClean="0"/>
              <a:t>		</a:t>
            </a:r>
            <a:r>
              <a:rPr lang="en-GB" sz="3600" dirty="0" smtClean="0"/>
              <a:t>£291,188</a:t>
            </a:r>
            <a:endParaRPr lang="en-GB" sz="3600" dirty="0" smtClean="0"/>
          </a:p>
          <a:p>
            <a:endParaRPr lang="en-GB" sz="3600" dirty="0" smtClean="0"/>
          </a:p>
          <a:p>
            <a:r>
              <a:rPr lang="en-GB" sz="3600" dirty="0" smtClean="0"/>
              <a:t>COSTS		</a:t>
            </a:r>
            <a:r>
              <a:rPr lang="en-GB" sz="3600" dirty="0" smtClean="0"/>
              <a:t>£114,852</a:t>
            </a:r>
            <a:r>
              <a:rPr lang="en-GB" sz="3600" dirty="0" smtClean="0"/>
              <a:t>		</a:t>
            </a:r>
            <a:r>
              <a:rPr lang="en-GB" sz="3600" dirty="0" smtClean="0"/>
              <a:t>£153,622</a:t>
            </a:r>
            <a:endParaRPr lang="en-GB" sz="3600" dirty="0" smtClean="0"/>
          </a:p>
          <a:p>
            <a:endParaRPr lang="en-GB" sz="3600" dirty="0" smtClean="0"/>
          </a:p>
          <a:p>
            <a:r>
              <a:rPr lang="en-GB" sz="3600" dirty="0" smtClean="0"/>
              <a:t>PROFIT	</a:t>
            </a:r>
            <a:r>
              <a:rPr lang="en-GB" sz="3600" dirty="0" smtClean="0"/>
              <a:t>       </a:t>
            </a:r>
            <a:r>
              <a:rPr lang="en-GB" sz="3600" dirty="0" smtClean="0"/>
              <a:t>-</a:t>
            </a:r>
            <a:r>
              <a:rPr lang="en-GB" sz="3600" dirty="0" smtClean="0"/>
              <a:t>£ 63,664 </a:t>
            </a:r>
            <a:r>
              <a:rPr lang="en-GB" sz="3600" dirty="0" smtClean="0"/>
              <a:t>		</a:t>
            </a:r>
            <a:r>
              <a:rPr lang="en-GB" sz="3600" dirty="0" smtClean="0"/>
              <a:t>£137,566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772400" cy="93610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WWFC P &amp; L</a:t>
            </a:r>
            <a:endParaRPr lang="en-GB" sz="6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95536" y="1628800"/>
            <a:ext cx="8208912" cy="4968552"/>
          </a:xfrm>
        </p:spPr>
        <p:txBody>
          <a:bodyPr/>
          <a:lstStyle/>
          <a:p>
            <a:r>
              <a:rPr lang="en-GB" b="1" dirty="0" smtClean="0"/>
              <a:t>	</a:t>
            </a:r>
            <a:r>
              <a:rPr lang="en-GB" sz="2400" b="1" dirty="0" smtClean="0"/>
              <a:t>		    13/14</a:t>
            </a:r>
            <a:r>
              <a:rPr lang="en-GB" sz="2400" dirty="0" smtClean="0"/>
              <a:t>			   12/</a:t>
            </a:r>
            <a:r>
              <a:rPr lang="en-GB" sz="2400" b="1" dirty="0" smtClean="0"/>
              <a:t>13</a:t>
            </a:r>
            <a:r>
              <a:rPr lang="en-GB" sz="2400" dirty="0" smtClean="0"/>
              <a:t> </a:t>
            </a:r>
          </a:p>
          <a:p>
            <a:r>
              <a:rPr lang="en-GB" sz="2400" b="1" dirty="0" smtClean="0"/>
              <a:t>Turnover</a:t>
            </a:r>
            <a:r>
              <a:rPr lang="en-GB" sz="2400" dirty="0" smtClean="0"/>
              <a:t> </a:t>
            </a:r>
            <a:r>
              <a:rPr lang="en-GB" sz="2400" b="1" dirty="0" smtClean="0"/>
              <a:t>              	  3,428,068             		  3,629,241 </a:t>
            </a:r>
          </a:p>
          <a:p>
            <a:r>
              <a:rPr lang="en-GB" sz="2400" b="1" dirty="0" smtClean="0"/>
              <a:t>Direct Costs</a:t>
            </a:r>
            <a:r>
              <a:rPr lang="en-GB" sz="2400" dirty="0" smtClean="0"/>
              <a:t> 		</a:t>
            </a:r>
            <a:r>
              <a:rPr lang="en-GB" sz="2400" b="1" dirty="0" smtClean="0"/>
              <a:t>- 1,385,396 		            - 1,673,097 </a:t>
            </a:r>
          </a:p>
          <a:p>
            <a:r>
              <a:rPr lang="en-GB" sz="2400" b="1" dirty="0" smtClean="0"/>
              <a:t>Gross Profit</a:t>
            </a:r>
            <a:r>
              <a:rPr lang="en-GB" sz="2400" dirty="0" smtClean="0"/>
              <a:t> </a:t>
            </a:r>
            <a:r>
              <a:rPr lang="en-GB" sz="2400" b="1" dirty="0" smtClean="0"/>
              <a:t>            	  2,042,672               		  1,956,144 </a:t>
            </a:r>
          </a:p>
          <a:p>
            <a:r>
              <a:rPr lang="en-GB" sz="2400" b="1" dirty="0" smtClean="0"/>
              <a:t>Player Sales</a:t>
            </a:r>
            <a:r>
              <a:rPr lang="en-GB" sz="2400" dirty="0" smtClean="0"/>
              <a:t> </a:t>
            </a:r>
            <a:r>
              <a:rPr lang="en-GB" sz="2400" b="1" dirty="0" smtClean="0"/>
              <a:t>                   642,150                  		     237,850 </a:t>
            </a:r>
          </a:p>
          <a:p>
            <a:r>
              <a:rPr lang="en-GB" sz="2400" b="1" dirty="0" smtClean="0"/>
              <a:t>Exceptional Gain</a:t>
            </a:r>
            <a:r>
              <a:rPr lang="en-GB" sz="2400" dirty="0" smtClean="0"/>
              <a:t> </a:t>
            </a:r>
            <a:r>
              <a:rPr lang="en-GB" sz="2400" b="1" dirty="0" smtClean="0"/>
              <a:t>                             		   -300,000 </a:t>
            </a:r>
          </a:p>
          <a:p>
            <a:r>
              <a:rPr lang="en-GB" sz="2400" b="1" dirty="0" smtClean="0"/>
              <a:t>Less Expenses</a:t>
            </a:r>
            <a:r>
              <a:rPr lang="en-GB" sz="2400" dirty="0" smtClean="0"/>
              <a:t> 	</a:t>
            </a:r>
            <a:r>
              <a:rPr lang="en-GB" sz="2400" b="1" dirty="0" smtClean="0"/>
              <a:t>- 2,926,185 		             -3,501,289 </a:t>
            </a:r>
          </a:p>
          <a:p>
            <a:r>
              <a:rPr lang="en-GB" sz="2400" b="1" dirty="0" smtClean="0"/>
              <a:t>Interest paid</a:t>
            </a:r>
            <a:r>
              <a:rPr lang="en-GB" sz="2400" dirty="0" smtClean="0"/>
              <a:t> 	        </a:t>
            </a:r>
            <a:r>
              <a:rPr lang="en-GB" sz="2400" b="1" dirty="0" smtClean="0"/>
              <a:t>-3,144 			      -22,602 </a:t>
            </a:r>
          </a:p>
          <a:p>
            <a:r>
              <a:rPr lang="en-GB" sz="2400" b="1" dirty="0" smtClean="0"/>
              <a:t>Loss In Year</a:t>
            </a:r>
            <a:r>
              <a:rPr lang="en-GB" sz="2400" dirty="0" smtClean="0"/>
              <a:t> 		  </a:t>
            </a:r>
            <a:r>
              <a:rPr lang="en-GB" sz="2400" b="1" dirty="0" smtClean="0"/>
              <a:t>- 244,507 		             -1,029,897 </a:t>
            </a:r>
            <a:r>
              <a:rPr lang="en-GB" dirty="0" smtClean="0"/>
              <a:t>			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772400" cy="93610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WWFC BALANCE SHEET</a:t>
            </a:r>
            <a:endParaRPr lang="en-GB" sz="6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95536" y="1628800"/>
            <a:ext cx="8208912" cy="4968552"/>
          </a:xfrm>
        </p:spPr>
        <p:txBody>
          <a:bodyPr/>
          <a:lstStyle/>
          <a:p>
            <a:r>
              <a:rPr lang="en-GB" b="1" dirty="0" smtClean="0"/>
              <a:t>	</a:t>
            </a:r>
            <a:r>
              <a:rPr lang="en-GB" sz="2400" b="1" dirty="0" smtClean="0"/>
              <a:t>		             13/14</a:t>
            </a:r>
            <a:r>
              <a:rPr lang="en-GB" sz="2400" dirty="0" smtClean="0"/>
              <a:t>			   12/</a:t>
            </a:r>
            <a:r>
              <a:rPr lang="en-GB" sz="2400" b="1" dirty="0" smtClean="0"/>
              <a:t>13</a:t>
            </a:r>
            <a:r>
              <a:rPr lang="en-GB" sz="2400" dirty="0" smtClean="0"/>
              <a:t> </a:t>
            </a:r>
          </a:p>
          <a:p>
            <a:r>
              <a:rPr lang="en-GB" sz="2400" b="1" dirty="0" smtClean="0"/>
              <a:t>Currently Negative by</a:t>
            </a:r>
            <a:r>
              <a:rPr lang="en-GB" sz="2400" dirty="0" smtClean="0"/>
              <a:t>   </a:t>
            </a:r>
            <a:r>
              <a:rPr lang="en-GB" sz="2400" b="1" dirty="0" smtClean="0"/>
              <a:t>- 1,639,373 	          -1,394,865 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Supported by</a:t>
            </a:r>
            <a:r>
              <a:rPr lang="en-GB" sz="2400" dirty="0" smtClean="0"/>
              <a:t> </a:t>
            </a:r>
          </a:p>
          <a:p>
            <a:r>
              <a:rPr lang="en-GB" sz="2400" b="1" dirty="0" smtClean="0"/>
              <a:t>Trade Creditors</a:t>
            </a:r>
            <a:r>
              <a:rPr lang="en-GB" sz="2400" dirty="0" smtClean="0"/>
              <a:t>                </a:t>
            </a:r>
            <a:r>
              <a:rPr lang="en-GB" sz="2400" b="1" dirty="0" smtClean="0"/>
              <a:t>- 590,052                        -487,178 HMRC</a:t>
            </a:r>
            <a:r>
              <a:rPr lang="en-GB" sz="2400" dirty="0" smtClean="0"/>
              <a:t> 		         </a:t>
            </a:r>
            <a:r>
              <a:rPr lang="en-GB" sz="2400" b="1" dirty="0" smtClean="0"/>
              <a:t>- 154,430 		-158,568 Trust / Frank Adams</a:t>
            </a:r>
            <a:r>
              <a:rPr lang="en-GB" sz="2400" dirty="0" smtClean="0"/>
              <a:t>       </a:t>
            </a:r>
            <a:r>
              <a:rPr lang="en-GB" sz="2400" b="1" dirty="0" smtClean="0"/>
              <a:t>- 506,600                       -698,156 Ivor Beeks</a:t>
            </a:r>
            <a:r>
              <a:rPr lang="en-GB" sz="2400" dirty="0" smtClean="0"/>
              <a:t> 		         </a:t>
            </a:r>
            <a:r>
              <a:rPr lang="en-GB" sz="2400" b="1" dirty="0" smtClean="0"/>
              <a:t>- 127,500 	            -146,250 Don Woodward</a:t>
            </a:r>
            <a:r>
              <a:rPr lang="en-GB" sz="2400" dirty="0" smtClean="0"/>
              <a:t>                </a:t>
            </a:r>
            <a:r>
              <a:rPr lang="en-GB" sz="2400" b="1" dirty="0" smtClean="0"/>
              <a:t>- 116,800 	            -127,000 Andrew Howard</a:t>
            </a:r>
            <a:r>
              <a:rPr lang="en-GB" sz="2400" dirty="0" smtClean="0"/>
              <a:t> 	         </a:t>
            </a:r>
            <a:r>
              <a:rPr lang="en-GB" sz="2400" b="1" dirty="0" smtClean="0"/>
              <a:t>- 140,000                             Nil </a:t>
            </a:r>
            <a:endParaRPr lang="en-GB" sz="2400" dirty="0" smtClean="0"/>
          </a:p>
          <a:p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18377</TotalTime>
  <Words>136</Words>
  <Application>Microsoft Office PowerPoint</Application>
  <PresentationFormat>On-screen Show (4:3)</PresentationFormat>
  <Paragraphs>115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ANNUAL GENERAL MEETING 26th  FEBRUARY 2015</vt:lpstr>
      <vt:lpstr>HOUSEKEEPING</vt:lpstr>
      <vt:lpstr>Agenda</vt:lpstr>
      <vt:lpstr>CHAIRMAN’S REPORT</vt:lpstr>
      <vt:lpstr>FINANCIAL REPORT</vt:lpstr>
      <vt:lpstr>TRUST P &amp; L</vt:lpstr>
      <vt:lpstr>FALL P &amp; L</vt:lpstr>
      <vt:lpstr>WWFC P &amp; L</vt:lpstr>
      <vt:lpstr>WWFC BALANCE SHEET</vt:lpstr>
      <vt:lpstr>APPT OF AUDITORS</vt:lpstr>
      <vt:lpstr>ELECTION OF DIRECTORS</vt:lpstr>
      <vt:lpstr>JOHN BIGNELL</vt:lpstr>
      <vt:lpstr>MARTYN BROUGHTON</vt:lpstr>
      <vt:lpstr>MARK BURRELL</vt:lpstr>
      <vt:lpstr>JOHN DERBEN</vt:lpstr>
      <vt:lpstr>NIGEL KINGSTON</vt:lpstr>
      <vt:lpstr>DALE JENKINS</vt:lpstr>
      <vt:lpstr>JAMES SUMNER</vt:lpstr>
      <vt:lpstr>QUESTIONS TO CANDIDATES</vt:lpstr>
      <vt:lpstr>15 MINUTE BREAK</vt:lpstr>
      <vt:lpstr>15 MINUTE BREAK</vt:lpstr>
      <vt:lpstr>Slide 22</vt:lpstr>
      <vt:lpstr>15 MINUTE BREAK</vt:lpstr>
      <vt:lpstr>ELECTION RESULTS</vt:lpstr>
      <vt:lpstr>APPROVAL OF DIRECTOR ELECTIONS </vt:lpstr>
      <vt:lpstr>Q &amp; A</vt:lpstr>
      <vt:lpstr>ANNUAL GENERAL MEETING 26th  FEBRUARY 2014</vt:lpstr>
    </vt:vector>
  </TitlesOfParts>
  <Company>Spring Fine Foods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MEMBERS MEETING</dc:title>
  <dc:creator>Trevor Stroud</dc:creator>
  <cp:lastModifiedBy>Trevor Stroud</cp:lastModifiedBy>
  <cp:revision>55</cp:revision>
  <dcterms:created xsi:type="dcterms:W3CDTF">2012-10-12T11:23:15Z</dcterms:created>
  <dcterms:modified xsi:type="dcterms:W3CDTF">2015-02-27T11:10:21Z</dcterms:modified>
</cp:coreProperties>
</file>