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438" r:id="rId3"/>
    <p:sldId id="439" r:id="rId4"/>
    <p:sldId id="440" r:id="rId5"/>
    <p:sldId id="441" r:id="rId6"/>
    <p:sldId id="471" r:id="rId7"/>
    <p:sldId id="307" r:id="rId8"/>
    <p:sldId id="456" r:id="rId9"/>
    <p:sldId id="457" r:id="rId10"/>
    <p:sldId id="458" r:id="rId11"/>
    <p:sldId id="460" r:id="rId12"/>
    <p:sldId id="461" r:id="rId13"/>
    <p:sldId id="463" r:id="rId14"/>
    <p:sldId id="465" r:id="rId15"/>
    <p:sldId id="464" r:id="rId16"/>
    <p:sldId id="442" r:id="rId17"/>
    <p:sldId id="443" r:id="rId18"/>
    <p:sldId id="444" r:id="rId19"/>
    <p:sldId id="447" r:id="rId20"/>
    <p:sldId id="448" r:id="rId21"/>
    <p:sldId id="451" r:id="rId22"/>
    <p:sldId id="466" r:id="rId23"/>
    <p:sldId id="469" r:id="rId24"/>
    <p:sldId id="467" r:id="rId25"/>
    <p:sldId id="470" r:id="rId26"/>
    <p:sldId id="468" r:id="rId27"/>
    <p:sldId id="454" r:id="rId28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6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7" autoAdjust="0"/>
    <p:restoredTop sz="95244" autoAdjust="0"/>
  </p:normalViewPr>
  <p:slideViewPr>
    <p:cSldViewPr>
      <p:cViewPr varScale="1">
        <p:scale>
          <a:sx n="72" d="100"/>
          <a:sy n="72" d="100"/>
        </p:scale>
        <p:origin x="13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Cecil" userId="df17d76c7fbaac35" providerId="LiveId" clId="{FC9D3569-0932-40E0-8F9B-F9940D5A506E}"/>
    <pc:docChg chg="modSld">
      <pc:chgData name="Alan Cecil" userId="df17d76c7fbaac35" providerId="LiveId" clId="{FC9D3569-0932-40E0-8F9B-F9940D5A506E}" dt="2018-11-29T18:14:24.995" v="0" actId="20577"/>
      <pc:docMkLst>
        <pc:docMk/>
      </pc:docMkLst>
      <pc:sldChg chg="modSp">
        <pc:chgData name="Alan Cecil" userId="df17d76c7fbaac35" providerId="LiveId" clId="{FC9D3569-0932-40E0-8F9B-F9940D5A506E}" dt="2018-11-29T18:14:24.995" v="0" actId="20577"/>
        <pc:sldMkLst>
          <pc:docMk/>
          <pc:sldMk cId="1676136076" sldId="454"/>
        </pc:sldMkLst>
        <pc:spChg chg="mod">
          <ac:chgData name="Alan Cecil" userId="df17d76c7fbaac35" providerId="LiveId" clId="{FC9D3569-0932-40E0-8F9B-F9940D5A506E}" dt="2018-11-29T18:14:24.995" v="0" actId="20577"/>
          <ac:spMkLst>
            <pc:docMk/>
            <pc:sldMk cId="1676136076" sldId="454"/>
            <ac:spMk id="2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0801C44A-38B8-4656-A031-9586519CC2D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7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46677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E6DA3BB8-7B89-4E47-B645-DB2DB4C0E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143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B2097E-E1A1-42C7-A0AE-D6FA23FD3D21}" type="datetimeFigureOut">
              <a:rPr lang="en-GB"/>
              <a:pPr>
                <a:defRPr/>
              </a:pPr>
              <a:t>29/11/2018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24203"/>
            <a:ext cx="5486400" cy="4475559"/>
          </a:xfrm>
          <a:prstGeom prst="rect">
            <a:avLst/>
          </a:prstGeom>
        </p:spPr>
        <p:txBody>
          <a:bodyPr vert="horz" lIns="91870" tIns="45935" rIns="91870" bIns="4593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7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46677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BD7219-BFFD-4832-81E7-E88896166E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610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611DA-D87C-4BDA-BF89-1BEEB0387AE7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957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021AD5-0B0D-4D7F-BB90-EB1D9719CF4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700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021AD5-0B0D-4D7F-BB90-EB1D9719CF4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1519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021AD5-0B0D-4D7F-BB90-EB1D9719CF4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461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021AD5-0B0D-4D7F-BB90-EB1D9719CF4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969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021AD5-0B0D-4D7F-BB90-EB1D9719CF4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8549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021AD5-0B0D-4D7F-BB90-EB1D9719CF4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849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FB2B73-C19D-463E-B828-F9C06E95DC1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4996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72FAF0-A07E-41C3-8A9F-7987D5B8C12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7120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72FAF0-A07E-41C3-8A9F-7987D5B8C12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292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72FAF0-A07E-41C3-8A9F-7987D5B8C12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785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01F517-6EA8-4472-B08F-43F8A49C7353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1266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72FAF0-A07E-41C3-8A9F-7987D5B8C12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9299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72FAF0-A07E-41C3-8A9F-7987D5B8C12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2559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1CB1F5-89F4-4549-828E-F3B9644F37C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1326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1CB1F5-89F4-4549-828E-F3B9644F37C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6696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1CB1F5-89F4-4549-828E-F3B9644F37C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9036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1CB1F5-89F4-4549-828E-F3B9644F37C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0911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1CB1F5-89F4-4549-828E-F3B9644F37C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5709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611DA-D87C-4BDA-BF89-1BEEB0387AE7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65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5F4540-D198-4DD1-A354-FC87B26ECC2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464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CF2AFE-B2EC-40DD-9A3F-B1D0CF74DAF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803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CF2AFE-B2EC-40DD-9A3F-B1D0CF74DAF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49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CF2AFE-B2EC-40DD-9A3F-B1D0CF74DAF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167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021AD5-0B0D-4D7F-BB90-EB1D9719CF4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405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021AD5-0B0D-4D7F-BB90-EB1D9719CF4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91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021AD5-0B0D-4D7F-BB90-EB1D9719CF4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759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DEFF5-E0F3-42B4-96FC-6A2CF6FCE90D}" type="datetimeFigureOut">
              <a:rPr lang="en-GB"/>
              <a:pPr>
                <a:defRPr/>
              </a:pPr>
              <a:t>29/11/2018</a:t>
            </a:fld>
            <a:endParaRPr lang="en-GB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37C3C-903F-4331-979C-8B1E27666A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115D4-9B4E-4834-AB53-5C9EA98389A2}" type="datetimeFigureOut">
              <a:rPr lang="en-GB"/>
              <a:pPr>
                <a:defRPr/>
              </a:pPr>
              <a:t>29/11/2018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923F9-F5F8-410E-8A3A-859504383F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8DBD5-F89A-4BC5-8991-78A576F620C8}" type="datetimeFigureOut">
              <a:rPr lang="en-GB"/>
              <a:pPr>
                <a:defRPr/>
              </a:pPr>
              <a:t>29/11/2018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F7D66-8310-49D9-8730-55FADA7351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A2E20-E918-4ADA-99F1-8351350794B1}" type="datetimeFigureOut">
              <a:rPr lang="en-GB"/>
              <a:pPr>
                <a:defRPr/>
              </a:pPr>
              <a:t>29/11/2018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56DCE-B1DC-4941-91A3-F8DDC4BB86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BCDD5-A22F-4757-955E-48BA74119283}" type="datetimeFigureOut">
              <a:rPr lang="en-GB"/>
              <a:pPr>
                <a:defRPr/>
              </a:pPr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DDC14-BE6A-4A35-8694-A9FFAA2B8C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57675-58C1-4715-BE5B-A876D16D0DC3}" type="datetimeFigureOut">
              <a:rPr lang="en-GB"/>
              <a:pPr>
                <a:defRPr/>
              </a:pPr>
              <a:t>29/11/2018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44935-5804-40E5-B93B-99201FDA7F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A383B-4600-48F0-A620-BFE8B7AA4285}" type="datetimeFigureOut">
              <a:rPr lang="en-GB"/>
              <a:pPr>
                <a:defRPr/>
              </a:pPr>
              <a:t>29/11/2018</a:t>
            </a:fld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CFB32-147E-4E3D-904A-A58DE75893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6BA9B-56B0-4FD1-AB91-B5EF5B33BFED}" type="datetimeFigureOut">
              <a:rPr lang="en-GB"/>
              <a:pPr>
                <a:defRPr/>
              </a:pPr>
              <a:t>29/11/2018</a:t>
            </a:fld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0262F-E4EE-445F-815A-0B234D47C9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AA0B-97B0-40C8-9E83-09DB30DF02F8}" type="datetimeFigureOut">
              <a:rPr lang="en-GB"/>
              <a:pPr>
                <a:defRPr/>
              </a:pPr>
              <a:t>29/11/2018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6B7EC-233B-4B71-853A-1D9903F018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207F9-46DD-490F-8CE2-4D91DBD3CAFE}" type="datetimeFigureOut">
              <a:rPr lang="en-GB"/>
              <a:pPr>
                <a:defRPr/>
              </a:pPr>
              <a:t>29/11/2018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EB8A0-F339-4A8F-BC41-12010C7AAB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9BCC5-4A67-4328-B9CE-79582C9A9D51}" type="datetimeFigureOut">
              <a:rPr lang="en-GB"/>
              <a:pPr>
                <a:defRPr/>
              </a:pPr>
              <a:t>29/11/2018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911BC-D886-4CC6-9619-926A396844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F25F0-E7E5-4842-BA20-C8833FD3DBEB}" type="datetimeFigureOut">
              <a:rPr lang="en-GB"/>
              <a:pPr>
                <a:defRPr/>
              </a:pPr>
              <a:t>29/11/2018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DAB6DF-2DA0-4F75-B5EB-FF1C2FF7B8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40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41" r:id="rId9"/>
    <p:sldLayoutId id="2147483737" r:id="rId10"/>
    <p:sldLayoutId id="21474837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407247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ANNUAL GENERAL MEETING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>29</a:t>
            </a:r>
            <a:r>
              <a:rPr lang="en-GB" sz="4000" baseline="30000" dirty="0">
                <a:solidFill>
                  <a:schemeClr val="tx1"/>
                </a:solidFill>
              </a:rPr>
              <a:t>th</a:t>
            </a:r>
            <a:r>
              <a:rPr lang="en-GB" sz="4000" dirty="0">
                <a:solidFill>
                  <a:schemeClr val="tx1"/>
                </a:solidFill>
              </a:rPr>
              <a:t> NOVEMBER 2018</a:t>
            </a:r>
            <a:br>
              <a:rPr lang="en-GB" sz="4000" dirty="0">
                <a:solidFill>
                  <a:schemeClr val="tx1"/>
                </a:solidFill>
              </a:rPr>
            </a:br>
            <a:endParaRPr lang="en-GB" sz="4000" dirty="0">
              <a:solidFill>
                <a:schemeClr val="tx1"/>
              </a:solidFill>
            </a:endParaRPr>
          </a:p>
        </p:txBody>
      </p:sp>
      <p:pic>
        <p:nvPicPr>
          <p:cNvPr id="5124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772400" cy="82195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3600" dirty="0">
                <a:solidFill>
                  <a:schemeClr val="tx1"/>
                </a:solidFill>
              </a:rPr>
              <a:t>Wycombe Wanderers Supporters Group Ltd t/a Wycombe Wanderers Trust – Balance Sheet in £’s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F199C6-D02D-41E5-828E-7146AC472BB8}"/>
              </a:ext>
            </a:extLst>
          </p:cNvPr>
          <p:cNvSpPr/>
          <p:nvPr/>
        </p:nvSpPr>
        <p:spPr>
          <a:xfrm>
            <a:off x="395536" y="2649147"/>
            <a:ext cx="854380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000" dirty="0"/>
              <a:t>                                            </a:t>
            </a:r>
            <a:r>
              <a:rPr lang="en-GB" sz="2000" u="sng" dirty="0"/>
              <a:t>2017-18</a:t>
            </a:r>
            <a:r>
              <a:rPr lang="en-GB" sz="2000" dirty="0"/>
              <a:t>       </a:t>
            </a:r>
            <a:r>
              <a:rPr lang="en-GB" sz="2000" u="sng" dirty="0"/>
              <a:t>2016-17</a:t>
            </a:r>
            <a:r>
              <a:rPr lang="en-GB" sz="2000" dirty="0"/>
              <a:t>     </a:t>
            </a:r>
            <a:r>
              <a:rPr lang="en-GB" sz="2000" u="sng" dirty="0"/>
              <a:t>2015-16</a:t>
            </a:r>
            <a:r>
              <a:rPr lang="en-GB" sz="2000" dirty="0"/>
              <a:t>       </a:t>
            </a:r>
            <a:r>
              <a:rPr lang="en-GB" sz="2000" u="sng" dirty="0"/>
              <a:t>2014-15</a:t>
            </a:r>
          </a:p>
          <a:p>
            <a:pPr marL="0" indent="0">
              <a:buNone/>
            </a:pPr>
            <a:r>
              <a:rPr lang="en-GB" sz="2000" dirty="0"/>
              <a:t>Fixed Assets (Investments) 830,200      830,200      830,200       830,200</a:t>
            </a:r>
          </a:p>
          <a:p>
            <a:pPr marL="0" indent="0">
              <a:buNone/>
            </a:pPr>
            <a:r>
              <a:rPr lang="en-GB" sz="2000" dirty="0"/>
              <a:t>Current Assets                       31,130        56,029   2,448,258    2,327,587</a:t>
            </a:r>
          </a:p>
          <a:p>
            <a:pPr marL="0" indent="0">
              <a:buNone/>
            </a:pPr>
            <a:r>
              <a:rPr lang="en-GB" sz="2000" dirty="0"/>
              <a:t>Creditors (under 1 year)                 0        (5,000)      (17,161)      (14,561)</a:t>
            </a:r>
          </a:p>
          <a:p>
            <a:pPr marL="0" indent="0">
              <a:buNone/>
            </a:pPr>
            <a:r>
              <a:rPr lang="en-GB" sz="2000" dirty="0"/>
              <a:t>Owed to WWFC                  734,762       882,696    </a:t>
            </a:r>
          </a:p>
          <a:p>
            <a:pPr marL="0" indent="0">
              <a:buNone/>
            </a:pPr>
            <a:r>
              <a:rPr lang="en-GB" sz="2000" dirty="0"/>
              <a:t>Owed by F.A.L.L .             3,522,641    3,505,628    </a:t>
            </a:r>
          </a:p>
          <a:p>
            <a:pPr marL="0" indent="0">
              <a:buNone/>
            </a:pPr>
            <a:r>
              <a:rPr lang="en-GB" sz="2000" dirty="0"/>
              <a:t>Total Assets                      </a:t>
            </a:r>
            <a:r>
              <a:rPr lang="en-GB" sz="2000" b="1" dirty="0"/>
              <a:t>3,649,209     3,504,161   3,261,297   3,143,226</a:t>
            </a:r>
          </a:p>
        </p:txBody>
      </p:sp>
    </p:spTree>
    <p:extLst>
      <p:ext uri="{BB962C8B-B14F-4D97-AF65-F5344CB8AC3E}">
        <p14:creationId xmlns:p14="http://schemas.microsoft.com/office/powerpoint/2010/main" val="187214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772400" cy="82195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3600" dirty="0">
                <a:solidFill>
                  <a:schemeClr val="tx1"/>
                </a:solidFill>
              </a:rPr>
              <a:t>Wycombe Wanderers Supporters Group Ltd t/a Wycombe Wanderers Trust –Share Scheme &amp; Debt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57A00E-253F-4807-967E-9A97D29A3424}"/>
              </a:ext>
            </a:extLst>
          </p:cNvPr>
          <p:cNvSpPr/>
          <p:nvPr/>
        </p:nvSpPr>
        <p:spPr>
          <a:xfrm>
            <a:off x="323528" y="242088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Share Scheme set up 2015 with 5-year plan and aim of raising £2m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Has about 350 members of which half are still paying monthly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HMRC Rule change 2018 – no further EIS tax relief going forward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Very little adverse reaction, some shares have been ‘gifted’ back to the Trust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All other external debt repaid – mainly legal fees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No longer required to fund Frank Adams Legacy Limited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Repaid £150k of debt to WWFC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7371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772400" cy="82195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3600" dirty="0">
                <a:solidFill>
                  <a:schemeClr val="tx1"/>
                </a:solidFill>
              </a:rPr>
              <a:t>Wycombe Wanderers Supporters Group Ltd t/a Wycombe Wanderers Trust – FALL/ CFL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57A00E-253F-4807-967E-9A97D29A3424}"/>
              </a:ext>
            </a:extLst>
          </p:cNvPr>
          <p:cNvSpPr/>
          <p:nvPr/>
        </p:nvSpPr>
        <p:spPr>
          <a:xfrm>
            <a:off x="323528" y="2420888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FALL – no requirement to formally approve their accounts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FALL – during 2018 renegotiated and refinanced the loan made by Chairboys Funders Ltd to FALL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Thanks to all the Chairboys Funders from 2013 and 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Original Funders seeking repayment were all repaid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FALL &amp; WWSGL Boards recognise commitment to repay £26k on CF contributions in 2020 with plan in place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Repayment of remainder in 2023 remains on the table – with plan for FALL to accumulate funds from commercial rent paid on Adams Park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81432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772400" cy="82195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3600" dirty="0">
                <a:solidFill>
                  <a:schemeClr val="tx1"/>
                </a:solidFill>
              </a:rPr>
              <a:t>Wycombe Wanderers Supporters Group Ltd t/a Wycombe Wanderers Trust – Group Debt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7FE338-2DAB-45A4-B843-82DC80FCFB57}"/>
              </a:ext>
            </a:extLst>
          </p:cNvPr>
          <p:cNvSpPr/>
          <p:nvPr/>
        </p:nvSpPr>
        <p:spPr>
          <a:xfrm>
            <a:off x="683568" y="2274838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200" u="sng" dirty="0"/>
              <a:t>Group Debt </a:t>
            </a:r>
          </a:p>
          <a:p>
            <a:pPr marL="0" indent="0">
              <a:buNone/>
            </a:pPr>
            <a:r>
              <a:rPr lang="en-GB" sz="3200" dirty="0"/>
              <a:t>(not including Community Share Scheme)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June 2015	 £2.9m</a:t>
            </a:r>
          </a:p>
          <a:p>
            <a:pPr marL="0" indent="0">
              <a:buNone/>
            </a:pPr>
            <a:r>
              <a:rPr lang="en-GB" sz="3200" dirty="0"/>
              <a:t>June 2016    	 £2.4m</a:t>
            </a:r>
          </a:p>
          <a:p>
            <a:pPr marL="0" indent="0">
              <a:buNone/>
            </a:pPr>
            <a:r>
              <a:rPr lang="en-GB" sz="3200" dirty="0"/>
              <a:t>June 2017   	 £1.2m</a:t>
            </a:r>
          </a:p>
          <a:p>
            <a:pPr marL="0" indent="0">
              <a:buNone/>
            </a:pPr>
            <a:r>
              <a:rPr lang="en-GB" sz="3200" dirty="0"/>
              <a:t>June 2018    	 £0.97m</a:t>
            </a:r>
          </a:p>
          <a:p>
            <a:pPr marL="0" indent="0">
              <a:buNone/>
            </a:pPr>
            <a:r>
              <a:rPr lang="en-GB" sz="3200" dirty="0"/>
              <a:t>(Sept 2018)      £0.94m</a:t>
            </a:r>
          </a:p>
        </p:txBody>
      </p:sp>
    </p:spTree>
    <p:extLst>
      <p:ext uri="{BB962C8B-B14F-4D97-AF65-F5344CB8AC3E}">
        <p14:creationId xmlns:p14="http://schemas.microsoft.com/office/powerpoint/2010/main" val="783980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772400" cy="82195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3600" dirty="0">
                <a:solidFill>
                  <a:schemeClr val="tx1"/>
                </a:solidFill>
              </a:rPr>
              <a:t>Wycombe Wanderers Supporters Group Ltd t/a Wycombe Wanderers Trust – Group P&amp;L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83CFC2-0314-44F7-8CA4-FA868142B063}"/>
              </a:ext>
            </a:extLst>
          </p:cNvPr>
          <p:cNvSpPr/>
          <p:nvPr/>
        </p:nvSpPr>
        <p:spPr>
          <a:xfrm>
            <a:off x="863588" y="2204864"/>
            <a:ext cx="74168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000" dirty="0"/>
              <a:t>			</a:t>
            </a:r>
            <a:r>
              <a:rPr lang="en-GB" sz="2000" u="sng" dirty="0"/>
              <a:t>2017-18</a:t>
            </a:r>
            <a:r>
              <a:rPr lang="en-GB" sz="2000" dirty="0"/>
              <a:t>         </a:t>
            </a:r>
            <a:r>
              <a:rPr lang="en-GB" sz="2000" u="sng" dirty="0"/>
              <a:t>2016-17</a:t>
            </a:r>
            <a:r>
              <a:rPr lang="en-GB" sz="2000" dirty="0"/>
              <a:t>           </a:t>
            </a:r>
            <a:r>
              <a:rPr lang="en-GB" sz="2000" u="sng" dirty="0"/>
              <a:t>2015-16</a:t>
            </a:r>
          </a:p>
          <a:p>
            <a:pPr marL="0" indent="0">
              <a:buNone/>
            </a:pPr>
            <a:r>
              <a:rPr lang="en-GB" sz="2000" dirty="0"/>
              <a:t>Football Turnover           £3.751m        £3.707m          £3.350m  </a:t>
            </a:r>
          </a:p>
          <a:p>
            <a:pPr marL="0" indent="0">
              <a:buNone/>
            </a:pPr>
            <a:r>
              <a:rPr lang="en-GB" sz="2000" dirty="0"/>
              <a:t>Other income                  </a:t>
            </a:r>
            <a:r>
              <a:rPr lang="en-GB" sz="2000" u="sng" dirty="0"/>
              <a:t>£0.138m        £2.056m          £0.972m</a:t>
            </a:r>
          </a:p>
          <a:p>
            <a:pPr marL="0" indent="0">
              <a:buNone/>
            </a:pPr>
            <a:r>
              <a:rPr lang="en-GB" sz="2000" dirty="0"/>
              <a:t>Total Income                   </a:t>
            </a:r>
            <a:r>
              <a:rPr lang="en-GB" sz="2000" b="1" dirty="0"/>
              <a:t>£3.889m        £5.763m          £4.322m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dirty="0"/>
              <a:t>Costs                             (£4.473m)      (£4.609m)        £3.832m)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Profit/Loss                     </a:t>
            </a:r>
            <a:r>
              <a:rPr lang="en-GB" sz="2000" b="1" dirty="0">
                <a:solidFill>
                  <a:srgbClr val="FF0000"/>
                </a:solidFill>
              </a:rPr>
              <a:t>(£0.584m)       </a:t>
            </a:r>
            <a:r>
              <a:rPr lang="en-GB" sz="2000" b="1" dirty="0">
                <a:solidFill>
                  <a:schemeClr val="accent1"/>
                </a:solidFill>
              </a:rPr>
              <a:t>£1.154m          £0.49m</a:t>
            </a:r>
          </a:p>
          <a:p>
            <a:pPr marL="0" indent="0">
              <a:buNone/>
            </a:pPr>
            <a:endParaRPr lang="en-GB" sz="20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chemeClr val="accent1"/>
                </a:solidFill>
              </a:rPr>
              <a:t>                         </a:t>
            </a:r>
            <a:r>
              <a:rPr lang="en-GB" b="1" dirty="0">
                <a:solidFill>
                  <a:srgbClr val="FF0000"/>
                </a:solidFill>
              </a:rPr>
              <a:t>WWFC £667k </a:t>
            </a:r>
            <a:r>
              <a:rPr lang="en-GB" b="1" dirty="0">
                <a:solidFill>
                  <a:schemeClr val="accent1"/>
                </a:solidFill>
              </a:rPr>
              <a:t>, FALL £35k,   WWSGL £48k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8315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772400" cy="82195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3600" dirty="0">
                <a:solidFill>
                  <a:schemeClr val="tx1"/>
                </a:solidFill>
              </a:rPr>
              <a:t>Wycombe Wanderers Supporters Group Ltd t/a Wycombe Wanderers Trust – AGM Resolutions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2CAC61-26BB-4089-A80B-1712BAC22499}"/>
              </a:ext>
            </a:extLst>
          </p:cNvPr>
          <p:cNvSpPr/>
          <p:nvPr/>
        </p:nvSpPr>
        <p:spPr>
          <a:xfrm>
            <a:off x="287524" y="2162721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2400" dirty="0"/>
              <a:t>I trust that this Financial Report has given you enough information and comfort to support these two resolutions:</a:t>
            </a:r>
          </a:p>
          <a:p>
            <a:pPr marL="0" indent="0">
              <a:buNone/>
            </a:pPr>
            <a:endParaRPr lang="en-GB" sz="2400" dirty="0"/>
          </a:p>
          <a:p>
            <a:pPr marL="514350" indent="-514350">
              <a:buAutoNum type="arabicPeriod"/>
            </a:pPr>
            <a:r>
              <a:rPr lang="en-GB" sz="2400" dirty="0"/>
              <a:t>To receive and adopt the Report of the Directors and the Audited Accounts for Wycombe Wanderers Supporters Group Ltd (t/a WW Trust) for the year ended 30 June 2018.</a:t>
            </a:r>
          </a:p>
          <a:p>
            <a:pPr marL="514350" indent="-514350">
              <a:buAutoNum type="arabicPeriod"/>
            </a:pPr>
            <a:r>
              <a:rPr lang="en-GB" sz="2400" dirty="0"/>
              <a:t>To re-appoint Haines Watts as auditors for the coming year and for their remuneration to be determined by the Directors.</a:t>
            </a:r>
          </a:p>
        </p:txBody>
      </p:sp>
    </p:spTree>
    <p:extLst>
      <p:ext uri="{BB962C8B-B14F-4D97-AF65-F5344CB8AC3E}">
        <p14:creationId xmlns:p14="http://schemas.microsoft.com/office/powerpoint/2010/main" val="1810352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77072"/>
            <a:ext cx="8064896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>
                <a:solidFill>
                  <a:schemeClr val="tx1"/>
                </a:solidFill>
              </a:rPr>
              <a:t>ELECTION OF DIRECTORS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187450" y="-387350"/>
            <a:ext cx="6400800" cy="1752600"/>
          </a:xfrm>
        </p:spPr>
        <p:txBody>
          <a:bodyPr/>
          <a:lstStyle/>
          <a:p>
            <a:pPr marR="0" algn="ctr" eaLnBrk="1" hangingPunct="1"/>
            <a:endParaRPr lang="en-GB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5364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8084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149080"/>
            <a:ext cx="8064896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>
                <a:solidFill>
                  <a:schemeClr val="tx1"/>
                </a:solidFill>
              </a:rPr>
              <a:t>BOB MASSIE</a:t>
            </a: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1187450" y="-387350"/>
            <a:ext cx="6400800" cy="1752600"/>
          </a:xfrm>
        </p:spPr>
        <p:txBody>
          <a:bodyPr/>
          <a:lstStyle/>
          <a:p>
            <a:pPr marR="0" algn="ctr" eaLnBrk="1" hangingPunct="1"/>
            <a:endParaRPr lang="en-GB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7412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3836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149080"/>
            <a:ext cx="8064896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>
                <a:solidFill>
                  <a:schemeClr val="tx1"/>
                </a:solidFill>
              </a:rPr>
              <a:t>TREVOR STROUD</a:t>
            </a: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1187450" y="-387350"/>
            <a:ext cx="6400800" cy="1752600"/>
          </a:xfrm>
        </p:spPr>
        <p:txBody>
          <a:bodyPr/>
          <a:lstStyle/>
          <a:p>
            <a:pPr marR="0" algn="ctr" eaLnBrk="1" hangingPunct="1"/>
            <a:endParaRPr lang="en-GB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7412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1021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149080"/>
            <a:ext cx="8064896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>
                <a:solidFill>
                  <a:schemeClr val="tx1"/>
                </a:solidFill>
              </a:rPr>
              <a:t>NIGEL KINGSTON</a:t>
            </a: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1187450" y="-387350"/>
            <a:ext cx="6400800" cy="1752600"/>
          </a:xfrm>
        </p:spPr>
        <p:txBody>
          <a:bodyPr/>
          <a:lstStyle/>
          <a:p>
            <a:pPr marR="0" algn="ctr" eaLnBrk="1" hangingPunct="1"/>
            <a:endParaRPr lang="en-GB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7412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0899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404664"/>
            <a:ext cx="6120680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HOUSEKEEPING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179512" y="1844675"/>
            <a:ext cx="8640638" cy="4802188"/>
          </a:xfrm>
        </p:spPr>
        <p:txBody>
          <a:bodyPr/>
          <a:lstStyle/>
          <a:p>
            <a:pPr marL="228600" marR="0" indent="-228600" algn="l" eaLnBrk="1" hangingPunct="1">
              <a:lnSpc>
                <a:spcPct val="70000"/>
              </a:lnSpc>
              <a:buFont typeface="Arial" charset="0"/>
              <a:buChar char="•"/>
            </a:pPr>
            <a:r>
              <a:rPr lang="en-GB" sz="2800" dirty="0"/>
              <a:t>      	</a:t>
            </a:r>
            <a:r>
              <a:rPr lang="en-GB" sz="2800" dirty="0">
                <a:latin typeface="+mj-lt"/>
              </a:rPr>
              <a:t>PLEASE TURN MOBILE PHONES OFF</a:t>
            </a:r>
          </a:p>
          <a:p>
            <a:pPr marL="228600" marR="0" indent="-228600" algn="l" eaLnBrk="1" hangingPunct="1">
              <a:lnSpc>
                <a:spcPct val="70000"/>
              </a:lnSpc>
            </a:pPr>
            <a:endParaRPr lang="en-GB" sz="2800" dirty="0">
              <a:latin typeface="+mj-lt"/>
            </a:endParaRPr>
          </a:p>
          <a:p>
            <a:pPr marL="228600" marR="0" indent="-228600" algn="l" eaLnBrk="1" hangingPunct="1">
              <a:lnSpc>
                <a:spcPct val="70000"/>
              </a:lnSpc>
            </a:pPr>
            <a:endParaRPr lang="en-GB" sz="2800" dirty="0">
              <a:latin typeface="+mj-lt"/>
            </a:endParaRPr>
          </a:p>
          <a:p>
            <a:pPr marL="228600" marR="0" indent="-228600" algn="l" eaLnBrk="1" hangingPunct="1">
              <a:lnSpc>
                <a:spcPct val="70000"/>
              </a:lnSpc>
              <a:buFont typeface="Arial" charset="0"/>
              <a:buChar char="•"/>
            </a:pPr>
            <a:r>
              <a:rPr lang="en-GB" sz="2800" dirty="0">
                <a:latin typeface="+mj-lt"/>
              </a:rPr>
              <a:t>      	PLEASE DO NOT UPDATE SOCIAL MEDIA DURING </a:t>
            </a:r>
          </a:p>
          <a:p>
            <a:pPr marL="685800" lvl="1" indent="-228600" algn="l" eaLnBrk="1" hangingPunct="1">
              <a:lnSpc>
                <a:spcPct val="70000"/>
              </a:lnSpc>
              <a:buFont typeface="Arial" charset="0"/>
              <a:buChar char="•"/>
            </a:pPr>
            <a:r>
              <a:rPr lang="en-GB" sz="2600" dirty="0">
                <a:latin typeface="+mj-lt"/>
              </a:rPr>
              <a:t>   THE MEETING </a:t>
            </a:r>
          </a:p>
          <a:p>
            <a:pPr marL="228600" marR="0" indent="-228600" algn="l" eaLnBrk="1" hangingPunct="1">
              <a:lnSpc>
                <a:spcPct val="70000"/>
              </a:lnSpc>
            </a:pPr>
            <a:endParaRPr lang="en-GB" sz="2800" dirty="0">
              <a:latin typeface="+mj-lt"/>
            </a:endParaRPr>
          </a:p>
          <a:p>
            <a:pPr marL="228600" marR="0" indent="-228600" algn="l" eaLnBrk="1" hangingPunct="1">
              <a:lnSpc>
                <a:spcPct val="70000"/>
              </a:lnSpc>
            </a:pPr>
            <a:endParaRPr lang="en-GB" sz="2800" dirty="0">
              <a:latin typeface="+mj-lt"/>
            </a:endParaRPr>
          </a:p>
          <a:p>
            <a:pPr marL="228600" marR="0" indent="-228600" algn="l" eaLnBrk="1" hangingPunct="1">
              <a:lnSpc>
                <a:spcPct val="70000"/>
              </a:lnSpc>
              <a:buFont typeface="Arial" charset="0"/>
              <a:buChar char="•"/>
            </a:pPr>
            <a:r>
              <a:rPr lang="en-GB" sz="2800" dirty="0">
                <a:latin typeface="+mj-lt"/>
              </a:rPr>
              <a:t>      	PLEASE ONLY ASK QUESTIONS AT THE   	APPROPRIATE TIME</a:t>
            </a:r>
          </a:p>
          <a:p>
            <a:pPr marL="228600" marR="0" indent="-228600" algn="l" eaLnBrk="1" hangingPunct="1">
              <a:lnSpc>
                <a:spcPct val="70000"/>
              </a:lnSpc>
            </a:pPr>
            <a:endParaRPr lang="en-GB" sz="2800" dirty="0"/>
          </a:p>
          <a:p>
            <a:pPr marL="228600" marR="0" indent="-228600" algn="l" eaLnBrk="1" hangingPunct="1">
              <a:lnSpc>
                <a:spcPct val="70000"/>
              </a:lnSpc>
            </a:pPr>
            <a:endParaRPr lang="en-GB" dirty="0"/>
          </a:p>
          <a:p>
            <a:pPr marL="228600" marR="0" indent="-228600" algn="l" eaLnBrk="1" hangingPunct="1">
              <a:lnSpc>
                <a:spcPct val="70000"/>
              </a:lnSpc>
            </a:pPr>
            <a:endParaRPr lang="en-GB" sz="1100" dirty="0"/>
          </a:p>
          <a:p>
            <a:pPr marL="228600" marR="0" indent="-228600" algn="l" eaLnBrk="1" hangingPunct="1">
              <a:lnSpc>
                <a:spcPct val="70000"/>
              </a:lnSpc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73056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149080"/>
            <a:ext cx="8064896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>
                <a:solidFill>
                  <a:schemeClr val="tx1"/>
                </a:solidFill>
              </a:rPr>
              <a:t>PETER LERNER</a:t>
            </a: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1187450" y="-387350"/>
            <a:ext cx="6400800" cy="1752600"/>
          </a:xfrm>
        </p:spPr>
        <p:txBody>
          <a:bodyPr/>
          <a:lstStyle/>
          <a:p>
            <a:pPr marR="0" algn="ctr" eaLnBrk="1" hangingPunct="1"/>
            <a:endParaRPr lang="en-GB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7412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3017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149080"/>
            <a:ext cx="8064896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>
                <a:solidFill>
                  <a:schemeClr val="tx1"/>
                </a:solidFill>
              </a:rPr>
              <a:t>10 MINUTE BREAK</a:t>
            </a: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1187450" y="-387350"/>
            <a:ext cx="6400800" cy="1752600"/>
          </a:xfrm>
        </p:spPr>
        <p:txBody>
          <a:bodyPr/>
          <a:lstStyle/>
          <a:p>
            <a:pPr marR="0" algn="ctr" eaLnBrk="1" hangingPunct="1"/>
            <a:endParaRPr lang="en-GB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7412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604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3717032"/>
            <a:ext cx="7851648" cy="1828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>
                <a:solidFill>
                  <a:schemeClr val="tx1"/>
                </a:solidFill>
              </a:rPr>
              <a:t>PAUL FOLEY</a:t>
            </a:r>
          </a:p>
        </p:txBody>
      </p:sp>
      <p:sp>
        <p:nvSpPr>
          <p:cNvPr id="22531" name="Subtitle 4"/>
          <p:cNvSpPr>
            <a:spLocks noGrp="1"/>
          </p:cNvSpPr>
          <p:nvPr>
            <p:ph type="subTitle" idx="1"/>
          </p:nvPr>
        </p:nvSpPr>
        <p:spPr>
          <a:xfrm>
            <a:off x="755576" y="188640"/>
            <a:ext cx="7854950" cy="1752600"/>
          </a:xfrm>
        </p:spPr>
        <p:txBody>
          <a:bodyPr/>
          <a:lstStyle/>
          <a:p>
            <a:pPr marR="0" eaLnBrk="1" hangingPunct="1"/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A7DDAD-A663-48CF-9861-8968B43E23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548679"/>
            <a:ext cx="5143998" cy="334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7714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3717032"/>
            <a:ext cx="7851648" cy="1828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GB" sz="9600" dirty="0">
                <a:solidFill>
                  <a:schemeClr val="tx1"/>
                </a:solidFill>
              </a:rPr>
            </a:br>
            <a:br>
              <a:rPr lang="en-GB" sz="9600" dirty="0">
                <a:solidFill>
                  <a:schemeClr val="tx1"/>
                </a:solidFill>
              </a:rPr>
            </a:br>
            <a:br>
              <a:rPr lang="en-GB" sz="9600" dirty="0">
                <a:solidFill>
                  <a:schemeClr val="tx1"/>
                </a:solidFill>
              </a:rPr>
            </a:br>
            <a:br>
              <a:rPr lang="en-GB" sz="9600" dirty="0">
                <a:solidFill>
                  <a:schemeClr val="tx1"/>
                </a:solidFill>
              </a:rPr>
            </a:br>
            <a:br>
              <a:rPr lang="en-GB" sz="9600" dirty="0">
                <a:solidFill>
                  <a:schemeClr val="tx1"/>
                </a:solidFill>
              </a:rPr>
            </a:br>
            <a:br>
              <a:rPr lang="en-GB" sz="9600" dirty="0">
                <a:solidFill>
                  <a:schemeClr val="tx1"/>
                </a:solidFill>
              </a:rPr>
            </a:br>
            <a:br>
              <a:rPr lang="en-GB" sz="9600" dirty="0">
                <a:solidFill>
                  <a:schemeClr val="tx1"/>
                </a:solidFill>
              </a:rPr>
            </a:br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22531" name="Subtitle 4"/>
          <p:cNvSpPr>
            <a:spLocks noGrp="1"/>
          </p:cNvSpPr>
          <p:nvPr>
            <p:ph type="subTitle" idx="1"/>
          </p:nvPr>
        </p:nvSpPr>
        <p:spPr>
          <a:xfrm>
            <a:off x="550100" y="219765"/>
            <a:ext cx="7854950" cy="936104"/>
          </a:xfrm>
        </p:spPr>
        <p:txBody>
          <a:bodyPr/>
          <a:lstStyle/>
          <a:p>
            <a:pPr marR="0" algn="ctr" eaLnBrk="1" hangingPunct="1"/>
            <a:r>
              <a:rPr lang="en-GB" sz="3600" u="sng" dirty="0">
                <a:latin typeface="+mj-lt"/>
              </a:rPr>
              <a:t>UPDATE ON POTENTIAL INVESTMENT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50A2C4-26CF-4A1D-BE5F-9BBE46B6C885}"/>
              </a:ext>
            </a:extLst>
          </p:cNvPr>
          <p:cNvSpPr txBox="1"/>
          <p:nvPr/>
        </p:nvSpPr>
        <p:spPr>
          <a:xfrm>
            <a:off x="752800" y="908720"/>
            <a:ext cx="806767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NON-BINDING HEADS AGREED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EXTERNAL LAWYERS APPOINTED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LEGALLY  BINDING HEADS BEING NEGOTIATED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LEGACY MEMBER MEETING SCHEDULED FOR 14</a:t>
            </a:r>
            <a:r>
              <a:rPr lang="en-GB" sz="3200" baseline="30000" dirty="0"/>
              <a:t>TH</a:t>
            </a:r>
            <a:r>
              <a:rPr lang="en-GB" sz="3200" dirty="0"/>
              <a:t> JAN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VOTE TO OPEN AFTER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VOTE TO BE ADMINISTERED BY ELECTORAL REFORM SERVICE</a:t>
            </a:r>
          </a:p>
        </p:txBody>
      </p:sp>
    </p:spTree>
    <p:extLst>
      <p:ext uri="{BB962C8B-B14F-4D97-AF65-F5344CB8AC3E}">
        <p14:creationId xmlns:p14="http://schemas.microsoft.com/office/powerpoint/2010/main" val="2987776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3717032"/>
            <a:ext cx="7851648" cy="1828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GB" sz="9600" dirty="0">
                <a:solidFill>
                  <a:schemeClr val="tx1"/>
                </a:solidFill>
              </a:rPr>
            </a:br>
            <a:br>
              <a:rPr lang="en-GB" sz="9600" dirty="0">
                <a:solidFill>
                  <a:schemeClr val="tx1"/>
                </a:solidFill>
              </a:rPr>
            </a:br>
            <a:br>
              <a:rPr lang="en-GB" sz="9600" dirty="0">
                <a:solidFill>
                  <a:schemeClr val="tx1"/>
                </a:solidFill>
              </a:rPr>
            </a:br>
            <a:br>
              <a:rPr lang="en-GB" sz="9600" dirty="0">
                <a:solidFill>
                  <a:schemeClr val="tx1"/>
                </a:solidFill>
              </a:rPr>
            </a:br>
            <a:br>
              <a:rPr lang="en-GB" sz="9600" dirty="0">
                <a:solidFill>
                  <a:schemeClr val="tx1"/>
                </a:solidFill>
              </a:rPr>
            </a:br>
            <a:br>
              <a:rPr lang="en-GB" sz="9600" dirty="0">
                <a:solidFill>
                  <a:schemeClr val="tx1"/>
                </a:solidFill>
              </a:rPr>
            </a:br>
            <a:br>
              <a:rPr lang="en-GB" sz="9600" dirty="0">
                <a:solidFill>
                  <a:schemeClr val="tx1"/>
                </a:solidFill>
              </a:rPr>
            </a:br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22531" name="Subtitle 4"/>
          <p:cNvSpPr>
            <a:spLocks noGrp="1"/>
          </p:cNvSpPr>
          <p:nvPr>
            <p:ph type="subTitle" idx="1"/>
          </p:nvPr>
        </p:nvSpPr>
        <p:spPr>
          <a:xfrm>
            <a:off x="755576" y="188640"/>
            <a:ext cx="7854950" cy="936104"/>
          </a:xfrm>
        </p:spPr>
        <p:txBody>
          <a:bodyPr/>
          <a:lstStyle/>
          <a:p>
            <a:pPr marR="0" algn="ctr" eaLnBrk="1" hangingPunct="1"/>
            <a:r>
              <a:rPr lang="en-GB" sz="3600" dirty="0">
                <a:latin typeface="+mj-lt"/>
              </a:rPr>
              <a:t>UPDATE ON POTENTIAL INVESTMENT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50A2C4-26CF-4A1D-BE5F-9BBE46B6C885}"/>
              </a:ext>
            </a:extLst>
          </p:cNvPr>
          <p:cNvSpPr txBox="1"/>
          <p:nvPr/>
        </p:nvSpPr>
        <p:spPr>
          <a:xfrm>
            <a:off x="752800" y="908720"/>
            <a:ext cx="80676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VOTE LIKELY TO BE OPEN FOR 3 WEEKS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CUT-OFF DATE FOR POTENTIAL LEGACY MEMBERS TO JOIN TRUST 8</a:t>
            </a:r>
            <a:r>
              <a:rPr lang="en-GB" sz="3200" baseline="30000" dirty="0"/>
              <a:t>TH</a:t>
            </a:r>
            <a:r>
              <a:rPr lang="en-GB" sz="3200" dirty="0"/>
              <a:t> DECEMBER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EXERCISE IN PROGRESS TO CONFIRM LEGACY MEMBERS</a:t>
            </a:r>
          </a:p>
        </p:txBody>
      </p:sp>
    </p:spTree>
    <p:extLst>
      <p:ext uri="{BB962C8B-B14F-4D97-AF65-F5344CB8AC3E}">
        <p14:creationId xmlns:p14="http://schemas.microsoft.com/office/powerpoint/2010/main" val="24148999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3717032"/>
            <a:ext cx="7851648" cy="1828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GB" sz="9600" dirty="0">
                <a:solidFill>
                  <a:schemeClr val="tx1"/>
                </a:solidFill>
              </a:rPr>
            </a:br>
            <a:br>
              <a:rPr lang="en-GB" sz="9600" dirty="0">
                <a:solidFill>
                  <a:schemeClr val="tx1"/>
                </a:solidFill>
              </a:rPr>
            </a:br>
            <a:br>
              <a:rPr lang="en-GB" sz="9600" dirty="0">
                <a:solidFill>
                  <a:schemeClr val="tx1"/>
                </a:solidFill>
              </a:rPr>
            </a:br>
            <a:br>
              <a:rPr lang="en-GB" sz="9600" dirty="0">
                <a:solidFill>
                  <a:schemeClr val="tx1"/>
                </a:solidFill>
              </a:rPr>
            </a:br>
            <a:br>
              <a:rPr lang="en-GB" sz="9600" dirty="0">
                <a:solidFill>
                  <a:schemeClr val="tx1"/>
                </a:solidFill>
              </a:rPr>
            </a:br>
            <a:br>
              <a:rPr lang="en-GB" sz="9600" dirty="0">
                <a:solidFill>
                  <a:schemeClr val="tx1"/>
                </a:solidFill>
              </a:rPr>
            </a:br>
            <a:br>
              <a:rPr lang="en-GB" sz="9600" dirty="0">
                <a:solidFill>
                  <a:schemeClr val="tx1"/>
                </a:solidFill>
              </a:rPr>
            </a:br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22531" name="Subtitle 4"/>
          <p:cNvSpPr>
            <a:spLocks noGrp="1"/>
          </p:cNvSpPr>
          <p:nvPr>
            <p:ph type="subTitle" idx="1"/>
          </p:nvPr>
        </p:nvSpPr>
        <p:spPr>
          <a:xfrm>
            <a:off x="755576" y="188640"/>
            <a:ext cx="7854950" cy="936104"/>
          </a:xfrm>
        </p:spPr>
        <p:txBody>
          <a:bodyPr/>
          <a:lstStyle/>
          <a:p>
            <a:pPr marR="0" algn="ctr" eaLnBrk="1" hangingPunct="1"/>
            <a:r>
              <a:rPr lang="en-GB" sz="3600" dirty="0">
                <a:latin typeface="+mj-lt"/>
              </a:rPr>
              <a:t>UPDATE ON POTENTIAL INVESTMENT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50A2C4-26CF-4A1D-BE5F-9BBE46B6C885}"/>
              </a:ext>
            </a:extLst>
          </p:cNvPr>
          <p:cNvSpPr txBox="1"/>
          <p:nvPr/>
        </p:nvSpPr>
        <p:spPr>
          <a:xfrm>
            <a:off x="752800" y="908720"/>
            <a:ext cx="80676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MOST IMPORTANT MESSAGE IS USE YOUR VOTE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NOT VOTING IS A NO VOTE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/>
          </a:p>
          <a:p>
            <a:r>
              <a:rPr lang="en-GB" sz="4400" b="1" u="sng" dirty="0"/>
              <a:t>DON’T LET APATHY DECIDE THE FUTURE OF OUR CLUB</a:t>
            </a:r>
          </a:p>
        </p:txBody>
      </p:sp>
    </p:spTree>
    <p:extLst>
      <p:ext uri="{BB962C8B-B14F-4D97-AF65-F5344CB8AC3E}">
        <p14:creationId xmlns:p14="http://schemas.microsoft.com/office/powerpoint/2010/main" val="40084100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3717032"/>
            <a:ext cx="7851648" cy="1828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GB" sz="9600" dirty="0">
                <a:solidFill>
                  <a:schemeClr val="tx1"/>
                </a:solidFill>
              </a:rPr>
            </a:br>
            <a:br>
              <a:rPr lang="en-GB" sz="9600" dirty="0">
                <a:solidFill>
                  <a:schemeClr val="tx1"/>
                </a:solidFill>
              </a:rPr>
            </a:br>
            <a:br>
              <a:rPr lang="en-GB" sz="9600" dirty="0">
                <a:solidFill>
                  <a:schemeClr val="tx1"/>
                </a:solidFill>
              </a:rPr>
            </a:br>
            <a:br>
              <a:rPr lang="en-GB" sz="9600" dirty="0">
                <a:solidFill>
                  <a:schemeClr val="tx1"/>
                </a:solidFill>
              </a:rPr>
            </a:br>
            <a:br>
              <a:rPr lang="en-GB" sz="9600" dirty="0">
                <a:solidFill>
                  <a:schemeClr val="tx1"/>
                </a:solidFill>
              </a:rPr>
            </a:br>
            <a:br>
              <a:rPr lang="en-GB" sz="9600" dirty="0">
                <a:solidFill>
                  <a:schemeClr val="tx1"/>
                </a:solidFill>
              </a:rPr>
            </a:br>
            <a:br>
              <a:rPr lang="en-GB" sz="9600" dirty="0">
                <a:solidFill>
                  <a:schemeClr val="tx1"/>
                </a:solidFill>
              </a:rPr>
            </a:br>
            <a:r>
              <a:rPr lang="en-GB" sz="6000" dirty="0">
                <a:solidFill>
                  <a:schemeClr val="tx1"/>
                </a:solidFill>
              </a:rPr>
              <a:t>Q &amp; A</a:t>
            </a:r>
            <a:br>
              <a:rPr lang="en-GB" sz="6000" dirty="0">
                <a:solidFill>
                  <a:schemeClr val="tx1"/>
                </a:solidFill>
              </a:rPr>
            </a:br>
            <a:r>
              <a:rPr lang="en-GB" sz="6000" dirty="0">
                <a:solidFill>
                  <a:schemeClr val="tx1"/>
                </a:solidFill>
              </a:rPr>
              <a:t>MICHAEL DAVIES &amp;</a:t>
            </a:r>
            <a:br>
              <a:rPr lang="en-GB" sz="6000" dirty="0">
                <a:solidFill>
                  <a:schemeClr val="tx1"/>
                </a:solidFill>
              </a:rPr>
            </a:br>
            <a:r>
              <a:rPr lang="en-GB" sz="6000" dirty="0">
                <a:solidFill>
                  <a:schemeClr val="tx1"/>
                </a:solidFill>
              </a:rPr>
              <a:t>TREVOR STROUD</a:t>
            </a:r>
          </a:p>
        </p:txBody>
      </p:sp>
      <p:sp>
        <p:nvSpPr>
          <p:cNvPr id="22531" name="Subtitle 4"/>
          <p:cNvSpPr>
            <a:spLocks noGrp="1"/>
          </p:cNvSpPr>
          <p:nvPr>
            <p:ph type="subTitle" idx="1"/>
          </p:nvPr>
        </p:nvSpPr>
        <p:spPr>
          <a:xfrm>
            <a:off x="755576" y="188640"/>
            <a:ext cx="7854950" cy="1752600"/>
          </a:xfrm>
        </p:spPr>
        <p:txBody>
          <a:bodyPr/>
          <a:lstStyle/>
          <a:p>
            <a:pPr marR="0" eaLnBrk="1" hangingPunct="1"/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3EC062-4235-4432-BCED-3C13C1645C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32656"/>
            <a:ext cx="252028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048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407247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ANNUAL GENERAL MEETING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>29</a:t>
            </a:r>
            <a:r>
              <a:rPr lang="en-GB" sz="4000" baseline="30000" dirty="0">
                <a:solidFill>
                  <a:schemeClr val="tx1"/>
                </a:solidFill>
              </a:rPr>
              <a:t>th</a:t>
            </a:r>
            <a:r>
              <a:rPr lang="en-GB" sz="4000" dirty="0">
                <a:solidFill>
                  <a:schemeClr val="tx1"/>
                </a:solidFill>
              </a:rPr>
              <a:t> NOVEMBER 2018</a:t>
            </a:r>
            <a:br>
              <a:rPr lang="en-GB" sz="4000" dirty="0">
                <a:solidFill>
                  <a:schemeClr val="tx1"/>
                </a:solidFill>
              </a:rPr>
            </a:br>
            <a:endParaRPr lang="en-GB" sz="4000" dirty="0">
              <a:solidFill>
                <a:schemeClr val="tx1"/>
              </a:solidFill>
            </a:endParaRPr>
          </a:p>
        </p:txBody>
      </p:sp>
      <p:pic>
        <p:nvPicPr>
          <p:cNvPr id="5124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5733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6136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404664"/>
            <a:ext cx="6120680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424863" cy="5544616"/>
          </a:xfrm>
        </p:spPr>
        <p:txBody>
          <a:bodyPr>
            <a:noAutofit/>
          </a:bodyPr>
          <a:lstStyle/>
          <a:p>
            <a:pPr marR="0" algn="l" eaLnBrk="1" hangingPunct="1">
              <a:lnSpc>
                <a:spcPct val="70000"/>
              </a:lnSpc>
              <a:buFont typeface="Arial" charset="0"/>
              <a:buChar char="•"/>
              <a:defRPr/>
            </a:pPr>
            <a:r>
              <a:rPr lang="en-GB" sz="2000" dirty="0">
                <a:latin typeface="+mj-lt"/>
              </a:rPr>
              <a:t>              </a:t>
            </a:r>
            <a:r>
              <a:rPr lang="en-GB" sz="2000" dirty="0">
                <a:effectLst>
                  <a:outerShdw blurRad="38100" dist="38100" dir="2700000" algn="tl">
                    <a:srgbClr val="04617B"/>
                  </a:outerShdw>
                </a:effectLst>
                <a:latin typeface="+mj-lt"/>
                <a:ea typeface="Calibri" pitchFamily="34" charset="0"/>
                <a:cs typeface="Calibri" pitchFamily="34" charset="0"/>
              </a:rPr>
              <a:t>WELCOME &amp; INTRODUCTIONS	 	</a:t>
            </a:r>
          </a:p>
          <a:p>
            <a:pPr marR="0" algn="l" eaLnBrk="1" hangingPunct="1">
              <a:lnSpc>
                <a:spcPct val="80000"/>
              </a:lnSpc>
              <a:defRPr/>
            </a:pPr>
            <a:r>
              <a:rPr lang="en-GB" sz="2000" dirty="0">
                <a:latin typeface="+mj-lt"/>
              </a:rPr>
              <a:t> </a:t>
            </a:r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2000" dirty="0">
                <a:latin typeface="+mj-lt"/>
              </a:rPr>
              <a:t>              MINUTES  FROM  AGM  2017</a:t>
            </a:r>
          </a:p>
          <a:p>
            <a:pPr marR="0" algn="l" eaLnBrk="1" hangingPunct="1">
              <a:lnSpc>
                <a:spcPct val="80000"/>
              </a:lnSpc>
              <a:defRPr/>
            </a:pPr>
            <a:r>
              <a:rPr lang="en-GB" sz="2000" dirty="0">
                <a:latin typeface="+mj-lt"/>
              </a:rPr>
              <a:t> </a:t>
            </a:r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2000" dirty="0">
                <a:latin typeface="+mj-lt"/>
              </a:rPr>
              <a:t>              CHAIRMAN’S REPORT </a:t>
            </a:r>
          </a:p>
          <a:p>
            <a:pPr marR="0" algn="l" eaLnBrk="1" hangingPunct="1">
              <a:lnSpc>
                <a:spcPct val="80000"/>
              </a:lnSpc>
              <a:defRPr/>
            </a:pPr>
            <a:endParaRPr lang="en-GB" sz="2000" dirty="0">
              <a:latin typeface="+mj-lt"/>
            </a:endParaRPr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2000" dirty="0">
                <a:latin typeface="+mj-lt"/>
              </a:rPr>
              <a:t>              FINANCIAL REPORT</a:t>
            </a:r>
          </a:p>
          <a:p>
            <a:pPr marR="0" algn="l" eaLnBrk="1" hangingPunct="1">
              <a:lnSpc>
                <a:spcPct val="80000"/>
              </a:lnSpc>
              <a:defRPr/>
            </a:pPr>
            <a:endParaRPr lang="en-GB" sz="2000" dirty="0">
              <a:latin typeface="+mj-lt"/>
            </a:endParaRPr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2000" dirty="0">
                <a:latin typeface="+mj-lt"/>
              </a:rPr>
              <a:t>              APPOINTMENT AND REMUNERATION OF AUDITORS</a:t>
            </a:r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GB" sz="2000" dirty="0">
              <a:latin typeface="+mj-lt"/>
            </a:endParaRPr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2000" dirty="0">
                <a:latin typeface="+mj-lt"/>
              </a:rPr>
              <a:t>              ELECTION OF DIRECTORS</a:t>
            </a:r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GB" sz="2000" dirty="0">
              <a:latin typeface="+mj-lt"/>
            </a:endParaRPr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2000" dirty="0">
                <a:latin typeface="+mj-lt"/>
              </a:rPr>
              <a:t>              10 MINUTE BREAK</a:t>
            </a:r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GB" sz="2000" dirty="0">
              <a:latin typeface="+mj-lt"/>
            </a:endParaRPr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1800" dirty="0">
                <a:latin typeface="+mj-lt"/>
              </a:rPr>
              <a:t>                </a:t>
            </a:r>
            <a:r>
              <a:rPr lang="en-GB" sz="2000" dirty="0">
                <a:latin typeface="+mj-lt"/>
              </a:rPr>
              <a:t>PRESENTATION BY PAUL FOLEY WWSET</a:t>
            </a:r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GB" sz="2000" dirty="0">
              <a:latin typeface="+mj-lt"/>
            </a:endParaRPr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2000" dirty="0">
                <a:latin typeface="+mj-lt"/>
              </a:rPr>
              <a:t>              Q&amp;A WITH  MICHAEL DAVIES &amp; TREVOR  STROUD                                             	</a:t>
            </a:r>
            <a:endParaRPr lang="en-GB" sz="1900" dirty="0"/>
          </a:p>
          <a:p>
            <a:pPr marR="0" algn="l" eaLnBrk="1" hangingPunct="1">
              <a:lnSpc>
                <a:spcPct val="80000"/>
              </a:lnSpc>
              <a:defRPr/>
            </a:pPr>
            <a:endParaRPr lang="en-GB" sz="1900" dirty="0"/>
          </a:p>
          <a:p>
            <a:pPr marR="0" algn="l" eaLnBrk="1" hangingPunct="1">
              <a:lnSpc>
                <a:spcPct val="80000"/>
              </a:lnSpc>
              <a:defRPr/>
            </a:pPr>
            <a:r>
              <a:rPr lang="en-GB" sz="2000" dirty="0"/>
              <a:t>         </a:t>
            </a:r>
          </a:p>
          <a:p>
            <a:pPr marR="0" algn="l" eaLnBrk="1" hangingPunct="1">
              <a:lnSpc>
                <a:spcPct val="80000"/>
              </a:lnSpc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04802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221088"/>
            <a:ext cx="7772400" cy="82195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>
                <a:solidFill>
                  <a:schemeClr val="tx1"/>
                </a:solidFill>
              </a:rPr>
              <a:t>APPROVAL OF MINUTES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1835150" y="6453188"/>
            <a:ext cx="6400800" cy="1752600"/>
          </a:xfrm>
        </p:spPr>
        <p:txBody>
          <a:bodyPr/>
          <a:lstStyle/>
          <a:p>
            <a:pPr marR="0" algn="ctr" eaLnBrk="1" hangingPunct="1"/>
            <a:endParaRPr lang="en-GB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8196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981075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6923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221088"/>
            <a:ext cx="7772400" cy="82195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>
                <a:solidFill>
                  <a:schemeClr val="tx1"/>
                </a:solidFill>
              </a:rPr>
              <a:t>CHAIRMAN’S REPORT</a:t>
            </a:r>
            <a:br>
              <a:rPr lang="en-GB" sz="6000" dirty="0">
                <a:solidFill>
                  <a:schemeClr val="tx1"/>
                </a:solidFill>
              </a:rPr>
            </a:br>
            <a:r>
              <a:rPr lang="en-GB" sz="3600" dirty="0">
                <a:solidFill>
                  <a:schemeClr val="tx1"/>
                </a:solidFill>
              </a:rPr>
              <a:t>TREVOR STROUD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1835150" y="6453188"/>
            <a:ext cx="6400800" cy="1752600"/>
          </a:xfrm>
        </p:spPr>
        <p:txBody>
          <a:bodyPr/>
          <a:lstStyle/>
          <a:p>
            <a:pPr marR="0" algn="ctr" eaLnBrk="1" hangingPunct="1"/>
            <a:endParaRPr lang="en-GB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8196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981075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7972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82195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3600" dirty="0">
                <a:solidFill>
                  <a:schemeClr val="tx1"/>
                </a:solidFill>
              </a:rPr>
              <a:t>WWFC UNDERLYING LOSSES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1835150" y="6453188"/>
            <a:ext cx="6400800" cy="1752600"/>
          </a:xfrm>
        </p:spPr>
        <p:txBody>
          <a:bodyPr/>
          <a:lstStyle/>
          <a:p>
            <a:pPr marR="0" algn="ctr" eaLnBrk="1" hangingPunct="1"/>
            <a:endParaRPr lang="en-GB">
              <a:solidFill>
                <a:srgbClr val="20C9F8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8BA1F6-F748-46B7-957C-4BB5C166744F}"/>
              </a:ext>
            </a:extLst>
          </p:cNvPr>
          <p:cNvSpPr txBox="1"/>
          <p:nvPr/>
        </p:nvSpPr>
        <p:spPr>
          <a:xfrm>
            <a:off x="1331640" y="1700808"/>
            <a:ext cx="7056784" cy="4464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5B99E00-AC3F-45E0-8500-D8CEA85898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942793"/>
              </p:ext>
            </p:extLst>
          </p:nvPr>
        </p:nvGraphicFramePr>
        <p:xfrm>
          <a:off x="3957638" y="3233738"/>
          <a:ext cx="12287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1228775" imgH="390348" progId="Excel.Sheet.12">
                  <p:embed/>
                </p:oleObj>
              </mc:Choice>
              <mc:Fallback>
                <p:oleObj name="Worksheet" r:id="rId4" imgW="1228775" imgH="390348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5B99E00-AC3F-45E0-8500-D8CEA85898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7638" y="3233738"/>
                        <a:ext cx="1228725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80261E3-85D9-4FC8-9A1C-23509EEA61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398602"/>
              </p:ext>
            </p:extLst>
          </p:nvPr>
        </p:nvGraphicFramePr>
        <p:xfrm>
          <a:off x="251520" y="1442493"/>
          <a:ext cx="8712968" cy="47887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2138">
                  <a:extLst>
                    <a:ext uri="{9D8B030D-6E8A-4147-A177-3AD203B41FA5}">
                      <a16:colId xmlns:a16="http://schemas.microsoft.com/office/drawing/2014/main" val="3396947273"/>
                    </a:ext>
                  </a:extLst>
                </a:gridCol>
                <a:gridCol w="737070">
                  <a:extLst>
                    <a:ext uri="{9D8B030D-6E8A-4147-A177-3AD203B41FA5}">
                      <a16:colId xmlns:a16="http://schemas.microsoft.com/office/drawing/2014/main" val="632298001"/>
                    </a:ext>
                  </a:extLst>
                </a:gridCol>
                <a:gridCol w="737070">
                  <a:extLst>
                    <a:ext uri="{9D8B030D-6E8A-4147-A177-3AD203B41FA5}">
                      <a16:colId xmlns:a16="http://schemas.microsoft.com/office/drawing/2014/main" val="2273694594"/>
                    </a:ext>
                  </a:extLst>
                </a:gridCol>
                <a:gridCol w="737070">
                  <a:extLst>
                    <a:ext uri="{9D8B030D-6E8A-4147-A177-3AD203B41FA5}">
                      <a16:colId xmlns:a16="http://schemas.microsoft.com/office/drawing/2014/main" val="1775147676"/>
                    </a:ext>
                  </a:extLst>
                </a:gridCol>
                <a:gridCol w="815480">
                  <a:extLst>
                    <a:ext uri="{9D8B030D-6E8A-4147-A177-3AD203B41FA5}">
                      <a16:colId xmlns:a16="http://schemas.microsoft.com/office/drawing/2014/main" val="2584392594"/>
                    </a:ext>
                  </a:extLst>
                </a:gridCol>
                <a:gridCol w="737070">
                  <a:extLst>
                    <a:ext uri="{9D8B030D-6E8A-4147-A177-3AD203B41FA5}">
                      <a16:colId xmlns:a16="http://schemas.microsoft.com/office/drawing/2014/main" val="1212660916"/>
                    </a:ext>
                  </a:extLst>
                </a:gridCol>
                <a:gridCol w="737070">
                  <a:extLst>
                    <a:ext uri="{9D8B030D-6E8A-4147-A177-3AD203B41FA5}">
                      <a16:colId xmlns:a16="http://schemas.microsoft.com/office/drawing/2014/main" val="611375841"/>
                    </a:ext>
                  </a:extLst>
                </a:gridCol>
              </a:tblGrid>
              <a:tr h="383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Year ending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2019*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467339"/>
                  </a:ext>
                </a:extLst>
              </a:tr>
              <a:tr h="25996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563064"/>
                  </a:ext>
                </a:extLst>
              </a:tr>
              <a:tr h="383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Turnover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3324 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3518 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3350 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3708 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3751 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4350 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887103"/>
                  </a:ext>
                </a:extLst>
              </a:tr>
              <a:tr h="383751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567551"/>
                  </a:ext>
                </a:extLst>
              </a:tr>
              <a:tr h="43127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Reported Profit/(Loss) for the Year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-246 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37 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473 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1019 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-667 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-665 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016132"/>
                  </a:ext>
                </a:extLst>
              </a:tr>
              <a:tr h="383751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178838"/>
                  </a:ext>
                </a:extLst>
              </a:tr>
              <a:tr h="383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Player Trading Profits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642 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543 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809 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1808 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13 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115 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93886"/>
                  </a:ext>
                </a:extLst>
              </a:tr>
              <a:tr h="383751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192668"/>
                  </a:ext>
                </a:extLst>
              </a:tr>
              <a:tr h="383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Cup Runs &amp; Prize Money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84 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32 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245 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684 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37 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 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887806"/>
                  </a:ext>
                </a:extLst>
              </a:tr>
              <a:tr h="383751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942178"/>
                  </a:ext>
                </a:extLst>
              </a:tr>
              <a:tr h="383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Underlying Losses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-972 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-539 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-582 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-1472 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solidFill>
                            <a:schemeClr val="tx1"/>
                          </a:solidFill>
                          <a:effectLst/>
                        </a:rPr>
                        <a:t>-718 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-780 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865883"/>
                  </a:ext>
                </a:extLst>
              </a:tr>
              <a:tr h="259961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008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008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008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349596"/>
                  </a:ext>
                </a:extLst>
              </a:tr>
              <a:tr h="38375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*Budget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008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008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008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847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500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221088"/>
            <a:ext cx="7772400" cy="82195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000" dirty="0">
                <a:solidFill>
                  <a:schemeClr val="tx1"/>
                </a:solidFill>
              </a:rPr>
              <a:t>FINANCIAL REPORT</a:t>
            </a:r>
            <a:br>
              <a:rPr lang="en-GB" sz="6000" dirty="0">
                <a:solidFill>
                  <a:schemeClr val="tx1"/>
                </a:solidFill>
              </a:rPr>
            </a:br>
            <a:r>
              <a:rPr lang="en-GB" sz="3600" dirty="0">
                <a:solidFill>
                  <a:schemeClr val="tx1"/>
                </a:solidFill>
              </a:rPr>
              <a:t>ALAN CECIL</a:t>
            </a:r>
          </a:p>
        </p:txBody>
      </p:sp>
      <p:pic>
        <p:nvPicPr>
          <p:cNvPr id="12292" name="Picture 3" descr="trust logo 001 wwfc our herit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981075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772400" cy="82195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3600" dirty="0">
                <a:solidFill>
                  <a:schemeClr val="tx1"/>
                </a:solidFill>
              </a:rPr>
              <a:t>Wycombe Wanderers Supporters Group Ltd t/a Wycombe Wanderers Trust   - P&amp;L in £’s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2F6C5A-CD65-4CA8-A6C7-62A76F9EF086}"/>
              </a:ext>
            </a:extLst>
          </p:cNvPr>
          <p:cNvSpPr/>
          <p:nvPr/>
        </p:nvSpPr>
        <p:spPr>
          <a:xfrm>
            <a:off x="544016" y="2564904"/>
            <a:ext cx="842493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dirty="0"/>
              <a:t>		             </a:t>
            </a:r>
            <a:r>
              <a:rPr lang="en-GB" u="sng" dirty="0"/>
              <a:t>2017-18</a:t>
            </a:r>
            <a:r>
              <a:rPr lang="en-GB" dirty="0"/>
              <a:t>           </a:t>
            </a:r>
            <a:r>
              <a:rPr lang="en-GB" u="sng" dirty="0"/>
              <a:t>2016-17</a:t>
            </a:r>
            <a:r>
              <a:rPr lang="en-GB" dirty="0"/>
              <a:t>            </a:t>
            </a:r>
            <a:r>
              <a:rPr lang="en-GB" u="sng" dirty="0"/>
              <a:t>2015-16</a:t>
            </a:r>
            <a:r>
              <a:rPr lang="en-GB" dirty="0"/>
              <a:t>          </a:t>
            </a:r>
            <a:r>
              <a:rPr lang="en-GB" u="sng" dirty="0"/>
              <a:t>2014-15</a:t>
            </a:r>
          </a:p>
          <a:p>
            <a:pPr marL="0" indent="0">
              <a:buNone/>
            </a:pPr>
            <a:r>
              <a:rPr lang="en-GB" sz="2100" dirty="0"/>
              <a:t>Subscriptions                 8,421          8,668             8,408           9,753</a:t>
            </a:r>
          </a:p>
          <a:p>
            <a:pPr marL="0" indent="0">
              <a:buNone/>
            </a:pPr>
            <a:r>
              <a:rPr lang="en-GB" sz="2100" dirty="0"/>
              <a:t>Events – Badges           1,429           1,714             3,376           4,053</a:t>
            </a:r>
          </a:p>
          <a:p>
            <a:pPr marL="0" indent="0">
              <a:buNone/>
            </a:pPr>
            <a:r>
              <a:rPr lang="en-GB" sz="2100" dirty="0"/>
              <a:t>500 Club                      35,545         62,704                 -                  -</a:t>
            </a:r>
          </a:p>
          <a:p>
            <a:pPr marL="0" indent="0">
              <a:buNone/>
            </a:pPr>
            <a:r>
              <a:rPr lang="en-GB" sz="2100" dirty="0"/>
              <a:t>Donations                          755        67,458                (</a:t>
            </a:r>
            <a:r>
              <a:rPr lang="en-GB" sz="2100" dirty="0" err="1"/>
              <a:t>inc</a:t>
            </a:r>
            <a:r>
              <a:rPr lang="en-GB" sz="2100" dirty="0"/>
              <a:t> under subs)</a:t>
            </a:r>
          </a:p>
          <a:p>
            <a:pPr marL="0" indent="0">
              <a:buNone/>
            </a:pPr>
            <a:r>
              <a:rPr lang="en-GB" sz="2100" dirty="0"/>
              <a:t>Sundry  Income              5,089          5,146                968           3,401</a:t>
            </a:r>
          </a:p>
          <a:p>
            <a:pPr marL="0" indent="0">
              <a:buNone/>
            </a:pPr>
            <a:r>
              <a:rPr lang="en-GB" sz="2100" dirty="0" err="1"/>
              <a:t>inc</a:t>
            </a:r>
            <a:r>
              <a:rPr lang="en-GB" sz="2100" dirty="0"/>
              <a:t> </a:t>
            </a:r>
            <a:r>
              <a:rPr lang="en-GB" sz="2100" dirty="0" err="1"/>
              <a:t>Easyfundraising</a:t>
            </a:r>
            <a:endParaRPr lang="en-GB" sz="2100" dirty="0"/>
          </a:p>
          <a:p>
            <a:pPr marL="0" indent="0">
              <a:buNone/>
            </a:pPr>
            <a:r>
              <a:rPr lang="en-GB" sz="2100" dirty="0"/>
              <a:t>Costs                             (2,727)       (3,962)           (9,884)         (9,910)   Surplus for year            </a:t>
            </a:r>
            <a:r>
              <a:rPr lang="en-GB" sz="2100" b="1" dirty="0"/>
              <a:t>48,512       141,728            2,868            7,297</a:t>
            </a: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236607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772400" cy="82195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3600" dirty="0">
                <a:solidFill>
                  <a:schemeClr val="tx1"/>
                </a:solidFill>
              </a:rPr>
              <a:t>Wycombe Wanderers Supporters Group Ltd t/a Wycombe Wanderers Trust - 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57A00E-253F-4807-967E-9A97D29A3424}"/>
              </a:ext>
            </a:extLst>
          </p:cNvPr>
          <p:cNvSpPr/>
          <p:nvPr/>
        </p:nvSpPr>
        <p:spPr>
          <a:xfrm>
            <a:off x="683568" y="2420888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Subscriptions – down slightly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Subscriptions – encourage annual standing order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Subscriptions – 2018-19 to date @£9000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Badge Sales – donations affected by weather and fixture clashes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Donations – 2016-17 included sizeable sum from Steve Hayes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500 Club – year one @£75k, year two @£30k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/>
              <a:t>Easyfundraising</a:t>
            </a:r>
            <a:r>
              <a:rPr lang="en-GB" sz="2400" dirty="0"/>
              <a:t> - @£500 but potential for so much more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Expenses – minimal </a:t>
            </a:r>
          </a:p>
        </p:txBody>
      </p:sp>
    </p:spTree>
    <p:extLst>
      <p:ext uri="{BB962C8B-B14F-4D97-AF65-F5344CB8AC3E}">
        <p14:creationId xmlns:p14="http://schemas.microsoft.com/office/powerpoint/2010/main" val="1588915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55062</TotalTime>
  <Words>717</Words>
  <Application>Microsoft Office PowerPoint</Application>
  <PresentationFormat>On-screen Show (4:3)</PresentationFormat>
  <Paragraphs>209</Paragraphs>
  <Slides>27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Constantia</vt:lpstr>
      <vt:lpstr>Wingdings 2</vt:lpstr>
      <vt:lpstr>Flow</vt:lpstr>
      <vt:lpstr>Worksheet</vt:lpstr>
      <vt:lpstr>ANNUAL GENERAL MEETING 29th NOVEMBER 2018 </vt:lpstr>
      <vt:lpstr>HOUSEKEEPING</vt:lpstr>
      <vt:lpstr>Agenda</vt:lpstr>
      <vt:lpstr>APPROVAL OF MINUTES</vt:lpstr>
      <vt:lpstr>CHAIRMAN’S REPORT TREVOR STROUD</vt:lpstr>
      <vt:lpstr>WWFC UNDERLYING LOSSES</vt:lpstr>
      <vt:lpstr>FINANCIAL REPORT ALAN CECIL</vt:lpstr>
      <vt:lpstr>Wycombe Wanderers Supporters Group Ltd t/a Wycombe Wanderers Trust   - P&amp;L in £’s</vt:lpstr>
      <vt:lpstr>Wycombe Wanderers Supporters Group Ltd t/a Wycombe Wanderers Trust - analysis</vt:lpstr>
      <vt:lpstr>Wycombe Wanderers Supporters Group Ltd t/a Wycombe Wanderers Trust – Balance Sheet in £’s</vt:lpstr>
      <vt:lpstr>Wycombe Wanderers Supporters Group Ltd t/a Wycombe Wanderers Trust –Share Scheme &amp; Debt</vt:lpstr>
      <vt:lpstr>Wycombe Wanderers Supporters Group Ltd t/a Wycombe Wanderers Trust – FALL/ CFL</vt:lpstr>
      <vt:lpstr>Wycombe Wanderers Supporters Group Ltd t/a Wycombe Wanderers Trust – Group Debt</vt:lpstr>
      <vt:lpstr>Wycombe Wanderers Supporters Group Ltd t/a Wycombe Wanderers Trust – Group P&amp;L</vt:lpstr>
      <vt:lpstr>Wycombe Wanderers Supporters Group Ltd t/a Wycombe Wanderers Trust – AGM Resolutions</vt:lpstr>
      <vt:lpstr>ELECTION OF DIRECTORS</vt:lpstr>
      <vt:lpstr>BOB MASSIE</vt:lpstr>
      <vt:lpstr>TREVOR STROUD</vt:lpstr>
      <vt:lpstr>NIGEL KINGSTON</vt:lpstr>
      <vt:lpstr>PETER LERNER</vt:lpstr>
      <vt:lpstr>10 MINUTE BREAK</vt:lpstr>
      <vt:lpstr>PAUL FOLEY</vt:lpstr>
      <vt:lpstr>       </vt:lpstr>
      <vt:lpstr>       </vt:lpstr>
      <vt:lpstr>       </vt:lpstr>
      <vt:lpstr>       Q &amp; A MICHAEL DAVIES &amp; TREVOR STROUD</vt:lpstr>
      <vt:lpstr>ANNUAL GENERAL MEETING 29th NOVEMBER 2018 </vt:lpstr>
    </vt:vector>
  </TitlesOfParts>
  <Company>Spring Fine Foods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MEMBERS MEETING</dc:title>
  <dc:creator>Trevor Stroud</dc:creator>
  <cp:lastModifiedBy>Alan Cecil</cp:lastModifiedBy>
  <cp:revision>163</cp:revision>
  <cp:lastPrinted>2017-11-27T18:31:31Z</cp:lastPrinted>
  <dcterms:created xsi:type="dcterms:W3CDTF">2012-10-12T11:23:15Z</dcterms:created>
  <dcterms:modified xsi:type="dcterms:W3CDTF">2018-11-29T18:14:33Z</dcterms:modified>
</cp:coreProperties>
</file>