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81" r:id="rId6"/>
    <p:sldId id="261" r:id="rId7"/>
    <p:sldId id="257" r:id="rId8"/>
    <p:sldId id="258" r:id="rId9"/>
    <p:sldId id="259" r:id="rId10"/>
    <p:sldId id="260" r:id="rId11"/>
    <p:sldId id="262" r:id="rId12"/>
    <p:sldId id="256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79" r:id="rId23"/>
    <p:sldId id="280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9DC80-E194-4787-B659-F5F0C8C0066F}" v="2" dt="2023-11-16T11:01:39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Massie (Staff)" userId="79604c5e-7a96-48c5-a8f5-897bcfed3145" providerId="ADAL" clId="{2779DC80-E194-4787-B659-F5F0C8C0066F}"/>
    <pc:docChg chg="custSel modSld">
      <pc:chgData name="Robert Massie (Staff)" userId="79604c5e-7a96-48c5-a8f5-897bcfed3145" providerId="ADAL" clId="{2779DC80-E194-4787-B659-F5F0C8C0066F}" dt="2023-11-16T11:01:21.130" v="94" actId="20577"/>
      <pc:docMkLst>
        <pc:docMk/>
      </pc:docMkLst>
      <pc:sldChg chg="modSp mod">
        <pc:chgData name="Robert Massie (Staff)" userId="79604c5e-7a96-48c5-a8f5-897bcfed3145" providerId="ADAL" clId="{2779DC80-E194-4787-B659-F5F0C8C0066F}" dt="2023-11-16T11:01:21.130" v="94" actId="20577"/>
        <pc:sldMkLst>
          <pc:docMk/>
          <pc:sldMk cId="1258675396" sldId="281"/>
        </pc:sldMkLst>
        <pc:spChg chg="mod">
          <ac:chgData name="Robert Massie (Staff)" userId="79604c5e-7a96-48c5-a8f5-897bcfed3145" providerId="ADAL" clId="{2779DC80-E194-4787-B659-F5F0C8C0066F}" dt="2023-11-16T11:01:21.130" v="94" actId="20577"/>
          <ac:spMkLst>
            <pc:docMk/>
            <pc:sldMk cId="1258675396" sldId="281"/>
            <ac:spMk id="3" creationId="{E55658B7-E3C8-67B6-195B-D63E87C04D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B8EC1-FAA9-8396-AFF0-2FA1CBC75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0CE3A-7C01-261F-6A8C-C3236197A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9AF6-5A30-F9A8-B1BE-99FC712F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726-E4C5-8375-D63C-A44DA23B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7917-7C5E-ED99-5C19-D5B6AAA9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2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04D02-5EAF-EEDB-AD4D-2DF5223E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AE318-7386-6CE9-FBEA-66A739007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08CF3-50BE-8D26-5344-72FA23CA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317A7-7A63-4F05-8567-D89C7BA4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FE6DF-58B0-A0E2-EB21-6321EA55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5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1FD3F3-3410-4BB7-0C74-0943B3E02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4D99D-D577-0CB6-2B3E-1A88E8F28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60DA4-DC86-97BF-2604-99E7ECB4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DC2EE-36CB-53E6-C68A-0C213134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7A6D2-4CF4-7B55-BB52-0C0ECA19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54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8E5E-EE22-4ACE-A68C-02DC8DF58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E332C-F315-4E7C-9EC7-A99B42B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78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93EE-3B5B-4DC2-B9A9-27CC5AAD1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00"/>
            <a:ext cx="9448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86C03-03DA-4E6A-A8B5-8915A9F15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96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00E6-54A7-D550-9E33-6D78EDB9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3F3A4-BE60-C20F-459B-C5444CE9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FC11B-925D-CB2C-5B1B-73E74AE2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14997-A8C6-90A7-BC31-DBF44F8A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9FBE4-6B2A-95B1-7D51-AF483AD22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20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A50B-800B-ACB1-4FA1-45AA1436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B6CDD-2EAF-CF8D-7101-632FB5B6E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82F5C-896F-BF23-7822-8B1157A1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9B72E-E6BE-E546-683A-E7D76CEB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90E51-7124-272B-AC1A-F76C68B7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5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A8196-C811-F65E-6D48-2199B631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F0EAD-5C3B-093B-E737-44D376204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ED07E-A249-0769-580D-615112CE8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A56B3-D385-8887-9E8F-5BEE5673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A8EF3-B140-D285-2AEC-59AC2A5C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47712-0D10-A532-1CD0-27C971E0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9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5B7D8-1725-3E71-5DF8-DFB0893E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6ED60-D1D6-D5E1-20D2-925A06F19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6CBE2-E3C8-4BA1-6DE9-A581F1A75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3DE9C-16C5-3FFF-53A9-41F914F26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78D780-0245-A364-B570-73FD7B9E4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41B94-E0EB-29DD-EF06-945CF1C2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2EF40E-6668-CAB4-5664-EBF442E4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3A5BC2-A553-D86A-B978-28D8D6E4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14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C01A-7E96-DA5F-BAF8-F6A88DBF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23BEA-7346-D6F3-3BCA-4CC053F8F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CABCB-673D-F1AA-23B6-39754B0C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74837-8EE8-A35C-EAA8-C8712675B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14045-D05D-97FA-7070-9625CCA8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5FC67-1D8A-9414-D4CC-483713B4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03A37-9852-0502-1187-AF5A21EF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E44B8-FA4B-B555-3C0A-A7F284B4B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371D5-232F-2007-9582-0CEC3A2F7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91A88-8183-FFD4-CD7D-E16E5D2EA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337B3-CB4D-F3CC-575A-45036AC8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E8974-492C-B7E6-3447-D861F904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DCAB1-34B8-1DE6-54A1-91E69031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CA1D-06C7-4EB8-A068-ACF4B9AF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F17CF-0BE4-1D69-CC89-16A516514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74EFB-7516-BE76-5A6F-596BD1494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0289C-52B6-B921-07B8-D4E0A138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1F690-21ED-022C-8FEA-26210496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E9597-DA5B-EE0C-ED98-BAEC9A91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4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C12D9-FDCD-CDD7-9E42-07D8F0B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EB639-C4DC-1224-CD73-9FAA66ABE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5BDEE-5F03-1682-7268-1A84C8C8F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E160-16EF-44FD-B94E-8DA164E549F0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FA5C1-FACF-9275-9C5E-11ACF4A55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3262B-E741-3BAD-9E70-A51048294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121C6-440C-4200-AB37-26DC1AB4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91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795D6F9-8F30-452F-B1CC-1B71D496AFDF}"/>
              </a:ext>
            </a:extLst>
          </p:cNvPr>
          <p:cNvSpPr/>
          <p:nvPr userDrawn="1"/>
        </p:nvSpPr>
        <p:spPr>
          <a:xfrm>
            <a:off x="123825" y="136525"/>
            <a:ext cx="11896725" cy="658495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1393E5-53E9-4C4C-A8EE-F54DE84A9E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92579" y="186792"/>
            <a:ext cx="1561296" cy="152373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77053-9F40-48AD-AC11-2F0D9128A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00"/>
            <a:ext cx="95543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5AAFE-CF0F-4C7E-82DD-1F4F6736D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778000"/>
            <a:ext cx="9829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16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F441-88B5-0774-C343-974AEF724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Wycombe Wanderers Supporters Group Ltd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658B7-E3C8-67B6-195B-D63E87C04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t/a Wycombe Wanderers Trust</a:t>
            </a:r>
          </a:p>
          <a:p>
            <a:r>
              <a:rPr lang="en-GB" dirty="0"/>
              <a:t>AGM – 16 November 2023</a:t>
            </a:r>
          </a:p>
        </p:txBody>
      </p:sp>
      <p:pic>
        <p:nvPicPr>
          <p:cNvPr id="5" name="Picture 4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C1D1D510-2112-C17E-C5E3-C90932AB0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96" y="353575"/>
            <a:ext cx="3348007" cy="1537575"/>
          </a:xfrm>
          <a:prstGeom prst="rect">
            <a:avLst/>
          </a:prstGeom>
        </p:spPr>
      </p:pic>
      <p:pic>
        <p:nvPicPr>
          <p:cNvPr id="7" name="Picture 6" descr="A logo with a bird in its mouth&#10;&#10;Description automatically generated">
            <a:extLst>
              <a:ext uri="{FF2B5EF4-FFF2-40B4-BE49-F238E27FC236}">
                <a16:creationId xmlns:a16="http://schemas.microsoft.com/office/drawing/2014/main" id="{E66CEB5E-B668-E6C0-B58F-0221CFF9A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757" y="4760685"/>
            <a:ext cx="1770484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7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E673-DD13-075B-256B-879FE4F8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to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410F-A0F1-3863-BFAA-AA59CD030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778000"/>
            <a:ext cx="9982200" cy="4351338"/>
          </a:xfrm>
        </p:spPr>
        <p:txBody>
          <a:bodyPr/>
          <a:lstStyle/>
          <a:p>
            <a:r>
              <a:rPr lang="en-GB" dirty="0"/>
              <a:t>Recent agreement with RC / </a:t>
            </a:r>
            <a:r>
              <a:rPr lang="en-GB" dirty="0" err="1"/>
              <a:t>Feliciana</a:t>
            </a:r>
            <a:r>
              <a:rPr lang="en-GB" dirty="0"/>
              <a:t> reduced Trust share-holding in the Club to 10%</a:t>
            </a:r>
          </a:p>
          <a:p>
            <a:r>
              <a:rPr lang="en-GB" dirty="0"/>
              <a:t>No longer liable for funding any ‘cash calls’</a:t>
            </a:r>
          </a:p>
          <a:p>
            <a:pPr lvl="1"/>
            <a:r>
              <a:rPr lang="en-GB" dirty="0"/>
              <a:t>Funding to “Support the Quarter” no longer crucial</a:t>
            </a:r>
          </a:p>
          <a:p>
            <a:r>
              <a:rPr lang="en-GB" dirty="0"/>
              <a:t>Still have, and will continue, to own Adams Park</a:t>
            </a:r>
          </a:p>
          <a:p>
            <a:r>
              <a:rPr lang="en-GB" dirty="0"/>
              <a:t>Still have, and will continue to have, 2 directors on WWFC board</a:t>
            </a:r>
          </a:p>
          <a:p>
            <a:r>
              <a:rPr lang="en-GB" dirty="0"/>
              <a:t>King’s Speech – changes to football governance upcoming</a:t>
            </a:r>
          </a:p>
          <a:p>
            <a:r>
              <a:rPr lang="en-GB" dirty="0"/>
              <a:t>Responsibility to our members to keep evolving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11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5339322E-0A2C-4048-786D-9BA82795C3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000" r="-1" b="570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4DC105-0454-E7AD-7BA9-178659C6B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360997"/>
            <a:ext cx="9144000" cy="306324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Our new Purpose: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C4C6A63-47D9-952E-7527-F0453A430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16072"/>
            <a:ext cx="9144000" cy="153619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“To Support a Positive Future for Wycombe Wanderers – Our Club”</a:t>
            </a:r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89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E673-DD13-075B-256B-879FE4F8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Strategies to deliver this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410F-A0F1-3863-BFAA-AA59CD030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Grow our Supporter Base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Be a Good Landlord of Adams Park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Act as a Trusted (&amp; Critical) Friend to the Majority Shareholders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514350" indent="-514350">
              <a:buFont typeface="+mj-lt"/>
              <a:buAutoNum type="arabicParenR"/>
            </a:pPr>
            <a:endParaRPr lang="en-GB" sz="300" dirty="0"/>
          </a:p>
          <a:p>
            <a:pPr marL="0" indent="0" algn="ctr">
              <a:buNone/>
            </a:pPr>
            <a:r>
              <a:rPr lang="en-GB" dirty="0"/>
              <a:t>Members – Wider Fanbase – Chairman &amp; Investors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B2E8E87-058E-0E9E-90D1-178F0EE75549}"/>
              </a:ext>
            </a:extLst>
          </p:cNvPr>
          <p:cNvSpPr txBox="1">
            <a:spLocks/>
          </p:cNvSpPr>
          <p:nvPr/>
        </p:nvSpPr>
        <p:spPr>
          <a:xfrm>
            <a:off x="1390650" y="6264275"/>
            <a:ext cx="9144000" cy="483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Support a Positive Future for Wycombe Wanderers – Our Club</a:t>
            </a:r>
          </a:p>
        </p:txBody>
      </p:sp>
    </p:spTree>
    <p:extLst>
      <p:ext uri="{BB962C8B-B14F-4D97-AF65-F5344CB8AC3E}">
        <p14:creationId xmlns:p14="http://schemas.microsoft.com/office/powerpoint/2010/main" val="16920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3581-26CD-F6CF-117C-5D04F990A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changes behind new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60E05-DD00-BB66-1572-A554FF7CD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9" y="1597025"/>
            <a:ext cx="104298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Board Structure</a:t>
            </a:r>
          </a:p>
          <a:p>
            <a:r>
              <a:rPr lang="en-GB" dirty="0"/>
              <a:t>Main function of Board </a:t>
            </a:r>
          </a:p>
          <a:p>
            <a:pPr lvl="1"/>
            <a:r>
              <a:rPr lang="en-GB" dirty="0"/>
              <a:t>To Govern &amp; Oversee Trust work</a:t>
            </a:r>
          </a:p>
          <a:p>
            <a:pPr lvl="1"/>
            <a:r>
              <a:rPr lang="en-GB" dirty="0"/>
              <a:t>Ensure delivery of new Purpose &amp; Strategies</a:t>
            </a:r>
          </a:p>
          <a:p>
            <a:r>
              <a:rPr lang="en-GB" dirty="0"/>
              <a:t>Reduce overall number of people sitting on board(s)</a:t>
            </a:r>
          </a:p>
          <a:p>
            <a:r>
              <a:rPr lang="en-GB" dirty="0"/>
              <a:t>Define roles on Trust &amp; FALL boards and introduce ‘officer’ roles to help support</a:t>
            </a:r>
          </a:p>
          <a:p>
            <a:r>
              <a:rPr lang="en-GB" dirty="0"/>
              <a:t>Boards will continue to meet on regular basis</a:t>
            </a:r>
          </a:p>
          <a:p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AFBBBCB-FADA-C0D1-96DC-824EC2A4AD7D}"/>
              </a:ext>
            </a:extLst>
          </p:cNvPr>
          <p:cNvSpPr txBox="1">
            <a:spLocks/>
          </p:cNvSpPr>
          <p:nvPr/>
        </p:nvSpPr>
        <p:spPr>
          <a:xfrm>
            <a:off x="1390650" y="6264275"/>
            <a:ext cx="9144000" cy="483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Support a Positive Future for Wycombe Wanderers – Our Club</a:t>
            </a:r>
          </a:p>
        </p:txBody>
      </p:sp>
    </p:spTree>
    <p:extLst>
      <p:ext uri="{BB962C8B-B14F-4D97-AF65-F5344CB8AC3E}">
        <p14:creationId xmlns:p14="http://schemas.microsoft.com/office/powerpoint/2010/main" val="2596432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9035-F629-1411-C8F5-6B604E54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Personnel Changes to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48E8-BC6D-9F5E-A5FD-1FF360A06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778000"/>
            <a:ext cx="9829800" cy="4351338"/>
          </a:xfrm>
        </p:spPr>
        <p:txBody>
          <a:bodyPr/>
          <a:lstStyle/>
          <a:p>
            <a:r>
              <a:rPr lang="en-GB" dirty="0"/>
              <a:t>Nigel Kingston to step aside as Chair but remain on Board</a:t>
            </a:r>
          </a:p>
          <a:p>
            <a:r>
              <a:rPr lang="en-GB" dirty="0"/>
              <a:t>Bob Massie to take up role of Chair</a:t>
            </a:r>
          </a:p>
          <a:p>
            <a:r>
              <a:rPr lang="en-GB" dirty="0"/>
              <a:t>Russell Jones, Martyn Broughton, Emily John, Lisa Bowker, Chris Harvey to step down</a:t>
            </a:r>
          </a:p>
          <a:p>
            <a:r>
              <a:rPr lang="en-GB" dirty="0"/>
              <a:t>Jon Workman (Vice-chair), Ben Dunlop (Liaison), Alan Cecil (Finance), Trevor Stroud (Club Director) remain in place until end of their terms</a:t>
            </a:r>
          </a:p>
          <a:p>
            <a:r>
              <a:rPr lang="en-GB" dirty="0"/>
              <a:t>Tony Hector (term ends this year) is re-elected as standing unopposed</a:t>
            </a:r>
          </a:p>
        </p:txBody>
      </p:sp>
    </p:spTree>
    <p:extLst>
      <p:ext uri="{BB962C8B-B14F-4D97-AF65-F5344CB8AC3E}">
        <p14:creationId xmlns:p14="http://schemas.microsoft.com/office/powerpoint/2010/main" val="1796452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AC813-3051-39C9-4E19-EDFAF8BF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changes – Budgets /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C7B7D-A1F4-9390-05E8-0A83EA9D2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propose to keep the cost of membership at the same level as previously – </a:t>
            </a:r>
            <a:r>
              <a:rPr lang="en-GB" dirty="0" err="1"/>
              <a:t>eg</a:t>
            </a:r>
            <a:r>
              <a:rPr lang="en-GB" dirty="0"/>
              <a:t> no increase due to inflation</a:t>
            </a:r>
          </a:p>
          <a:p>
            <a:r>
              <a:rPr lang="en-GB" dirty="0"/>
              <a:t>All income (</a:t>
            </a:r>
            <a:r>
              <a:rPr lang="en-GB" dirty="0" err="1"/>
              <a:t>eg</a:t>
            </a:r>
            <a:r>
              <a:rPr lang="en-GB" dirty="0"/>
              <a:t> membership, donations, QBC draw funding, AP rent etc.) will be used against 3 areas of expenditure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Membership fees will be split 50%:50% between ‘Fan-facing Projects’ and the ‘Phoenix Reserve’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7298150-6222-7CAD-7A6A-88F32E19B57F}"/>
              </a:ext>
            </a:extLst>
          </p:cNvPr>
          <p:cNvSpPr txBox="1">
            <a:spLocks/>
          </p:cNvSpPr>
          <p:nvPr/>
        </p:nvSpPr>
        <p:spPr>
          <a:xfrm>
            <a:off x="1390650" y="6264275"/>
            <a:ext cx="9144000" cy="483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Support a Positive Future for Wycombe Wanderers – Our Club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0E6B22-90B1-44D4-82F2-704D50A71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17" y="3553741"/>
            <a:ext cx="10269383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6206-A197-04ED-E208-2E483A5B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 to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8BE71-55D3-EAA8-352B-97ACAACBC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Name</a:t>
            </a:r>
          </a:p>
          <a:p>
            <a:pPr lvl="1"/>
            <a:r>
              <a:rPr lang="en-GB" dirty="0"/>
              <a:t>Wycombe Wanderers Supporters’ Trust</a:t>
            </a:r>
          </a:p>
          <a:p>
            <a:r>
              <a:rPr lang="en-GB" dirty="0"/>
              <a:t>Frequency of ‘A’ meetings</a:t>
            </a:r>
          </a:p>
          <a:p>
            <a:pPr lvl="1"/>
            <a:r>
              <a:rPr lang="en-GB" dirty="0"/>
              <a:t>Will continue on monthly basis (with exceptions of Nov (AGM) / Dec / June)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062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A212-4E8F-CE43-A6F7-A2B7B6F6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154A-88E1-5627-80B3-375C03F49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Officer Roles – volunteering </a:t>
            </a:r>
          </a:p>
          <a:p>
            <a:r>
              <a:rPr lang="en-GB" dirty="0"/>
              <a:t>Trust Table</a:t>
            </a:r>
          </a:p>
          <a:p>
            <a:r>
              <a:rPr lang="en-GB" dirty="0"/>
              <a:t>Work on the three strategies</a:t>
            </a:r>
          </a:p>
          <a:p>
            <a:pPr lvl="1"/>
            <a:r>
              <a:rPr lang="en-GB" dirty="0"/>
              <a:t>Building the supporter base</a:t>
            </a:r>
          </a:p>
          <a:p>
            <a:pPr lvl="1"/>
            <a:r>
              <a:rPr lang="en-GB" dirty="0"/>
              <a:t>Be a good landlord</a:t>
            </a:r>
          </a:p>
          <a:p>
            <a:pPr lvl="1"/>
            <a:r>
              <a:rPr lang="en-GB" dirty="0"/>
              <a:t>Trusted friend to majority shareholders</a:t>
            </a:r>
          </a:p>
        </p:txBody>
      </p:sp>
    </p:spTree>
    <p:extLst>
      <p:ext uri="{BB962C8B-B14F-4D97-AF65-F5344CB8AC3E}">
        <p14:creationId xmlns:p14="http://schemas.microsoft.com/office/powerpoint/2010/main" val="43848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5339322E-0A2C-4048-786D-9BA82795C3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000" r="-1" b="570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4DC105-0454-E7AD-7BA9-178659C6B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360997"/>
            <a:ext cx="9144000" cy="306324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Our new Purpose: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C4C6A63-47D9-952E-7527-F0453A430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16072"/>
            <a:ext cx="9144000" cy="153619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“To Support a Positive Future for Wycombe Wanderers – Our Club”</a:t>
            </a:r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499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225956-DA41-9B13-9EB3-406614566C65}"/>
              </a:ext>
            </a:extLst>
          </p:cNvPr>
          <p:cNvSpPr txBox="1"/>
          <p:nvPr/>
        </p:nvSpPr>
        <p:spPr>
          <a:xfrm>
            <a:off x="656252" y="1834137"/>
            <a:ext cx="10748866" cy="4928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WWT AGM 16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2023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AND INTRODUCTIONS		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ADOPTION OF MINUTES FROM AGM 2022	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CHAIRMAN’S REPORT			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 AND ADOPTION OF ACCOUNTS TO June 2023			Alan Cecil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AND REMUNERATION OF AUDITORS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 OF TONY HECTOR AS TRUST DIRECTOR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TRUST STRATEGY							Jon Workman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 NAME CHANGE FROM WWT TO WWST				Bob Massie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INVESTMENT INTO FELICIANA EFL BY ML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Nigel Kingston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        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 WITH Nigel Kingston, Tony Hector, Alan Cecil, Jon Workman, Bob Massie. Roving mic Ben Dunlop.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D9A0ED4D-E7C1-D8E9-707C-5BAE71DF9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990" y="505624"/>
            <a:ext cx="2380020" cy="109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3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225956-DA41-9B13-9EB3-406614566C65}"/>
              </a:ext>
            </a:extLst>
          </p:cNvPr>
          <p:cNvSpPr txBox="1"/>
          <p:nvPr/>
        </p:nvSpPr>
        <p:spPr>
          <a:xfrm>
            <a:off x="656252" y="1834137"/>
            <a:ext cx="10748866" cy="4928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WWT AGM 16</a:t>
            </a:r>
            <a:r>
              <a:rPr lang="en-GB" sz="1800" b="1" baseline="30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2023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AND INTRODUCTIONS						Nigel Kingston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ADOPTION OF MINUTES FROM AGM 2022					Nigel Kingston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CHAIRMAN’S REPORT							Nigel Kingston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 AND ADOPTION OF ACCOUNTS TO June 2023			Alan Cecil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AND REMUNERATION OF AUDITORS				Nigel Kingston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 OF TONY HECTOR AS TRUST DIRECTOR				Nigel Kingston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TRUST STRATEGY							Jon Workman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 NAME CHANGE FROM WWT TO WWST				Bob Massie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2628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INVESTMENT INTO FELICIANA EFL BY ML	</a:t>
            </a:r>
            <a:r>
              <a:rPr lang="en-GB" sz="1800" dirty="0">
                <a:solidFill>
                  <a:srgbClr val="26282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GB" sz="1800" dirty="0">
                <a:solidFill>
                  <a:srgbClr val="2628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Nigel Kingston</a:t>
            </a:r>
            <a:r>
              <a:rPr lang="en-GB" sz="1800" dirty="0">
                <a:solidFill>
                  <a:srgbClr val="26282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1800" dirty="0">
                <a:solidFill>
                  <a:srgbClr val="26282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        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 WITH Nigel Kingston, Tony Hector, Alan Cecil, Jon Workman, Bob Massie. Roving mic Ben Dunlop.</a:t>
            </a:r>
          </a:p>
          <a:p>
            <a:endParaRPr lang="en-GB" dirty="0"/>
          </a:p>
        </p:txBody>
      </p:sp>
      <p:pic>
        <p:nvPicPr>
          <p:cNvPr id="5" name="Picture 4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D9A0ED4D-E7C1-D8E9-707C-5BAE71DF9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990" y="505624"/>
            <a:ext cx="2380020" cy="109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22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F441-88B5-0774-C343-974AEF724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Wycombe Wanderers Supporters Group Ltd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658B7-E3C8-67B6-195B-D63E87C04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t/a Wycombe Wanderers Trust</a:t>
            </a:r>
          </a:p>
          <a:p>
            <a:r>
              <a:rPr lang="en-GB" dirty="0"/>
              <a:t>AGM – 16 November 2023</a:t>
            </a:r>
          </a:p>
        </p:txBody>
      </p:sp>
      <p:pic>
        <p:nvPicPr>
          <p:cNvPr id="5" name="Picture 4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C1D1D510-2112-C17E-C5E3-C90932AB0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96" y="353575"/>
            <a:ext cx="3348007" cy="1537575"/>
          </a:xfrm>
          <a:prstGeom prst="rect">
            <a:avLst/>
          </a:prstGeom>
        </p:spPr>
      </p:pic>
      <p:pic>
        <p:nvPicPr>
          <p:cNvPr id="7" name="Picture 6" descr="A logo with a bird in its mouth&#10;&#10;Description automatically generated">
            <a:extLst>
              <a:ext uri="{FF2B5EF4-FFF2-40B4-BE49-F238E27FC236}">
                <a16:creationId xmlns:a16="http://schemas.microsoft.com/office/drawing/2014/main" id="{E66CEB5E-B668-E6C0-B58F-0221CFF9A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757" y="4760685"/>
            <a:ext cx="1770484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2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F441-88B5-0774-C343-974AEF724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Wycombe Wanderers Supporters Group Ltd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658B7-E3C8-67B6-195B-D63E87C04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t/a Wycombe Wanderers Trust</a:t>
            </a:r>
          </a:p>
          <a:p>
            <a:r>
              <a:rPr lang="en-GB"/>
              <a:t>Financial report for year ended 30</a:t>
            </a:r>
            <a:r>
              <a:rPr lang="en-GB" baseline="30000"/>
              <a:t>th</a:t>
            </a:r>
            <a:r>
              <a:rPr lang="en-GB"/>
              <a:t> June 2023</a:t>
            </a:r>
            <a:endParaRPr lang="en-GB" dirty="0"/>
          </a:p>
        </p:txBody>
      </p:sp>
      <p:pic>
        <p:nvPicPr>
          <p:cNvPr id="5" name="Picture 4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C1D1D510-2112-C17E-C5E3-C90932AB0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96" y="353575"/>
            <a:ext cx="3348007" cy="1537575"/>
          </a:xfrm>
          <a:prstGeom prst="rect">
            <a:avLst/>
          </a:prstGeom>
        </p:spPr>
      </p:pic>
      <p:pic>
        <p:nvPicPr>
          <p:cNvPr id="7" name="Picture 6" descr="A logo with a bird in its mouth&#10;&#10;Description automatically generated">
            <a:extLst>
              <a:ext uri="{FF2B5EF4-FFF2-40B4-BE49-F238E27FC236}">
                <a16:creationId xmlns:a16="http://schemas.microsoft.com/office/drawing/2014/main" id="{E66CEB5E-B668-E6C0-B58F-0221CFF9A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757" y="4760685"/>
            <a:ext cx="1770484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8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E3DC7-6936-5D21-D2C3-6F9E8E0A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Income</a:t>
            </a:r>
            <a:r>
              <a:rPr lang="en-GB" dirty="0"/>
              <a:t> for the year ended 30</a:t>
            </a:r>
            <a:r>
              <a:rPr lang="en-GB" baseline="30000" dirty="0"/>
              <a:t>th</a:t>
            </a:r>
            <a:r>
              <a:rPr lang="en-GB" dirty="0"/>
              <a:t> June 2023 (with 2022 comparison)</a:t>
            </a:r>
            <a:br>
              <a:rPr lang="en-GB" dirty="0"/>
            </a:br>
            <a:br>
              <a:rPr lang="en-GB" dirty="0"/>
            </a:br>
            <a:r>
              <a:rPr lang="en-GB" dirty="0"/>
              <a:t>					</a:t>
            </a:r>
            <a:r>
              <a:rPr lang="en-GB" u="sng" dirty="0"/>
              <a:t>2023 £</a:t>
            </a:r>
            <a:r>
              <a:rPr lang="en-GB" dirty="0"/>
              <a:t>			</a:t>
            </a:r>
            <a:r>
              <a:rPr lang="en-GB" u="sng" dirty="0"/>
              <a:t>2022 £</a:t>
            </a:r>
          </a:p>
          <a:p>
            <a:pPr marL="0" indent="0">
              <a:buNone/>
            </a:pPr>
            <a:r>
              <a:rPr lang="en-GB" dirty="0"/>
              <a:t>Subscriptions			29,026			 31,570</a:t>
            </a:r>
          </a:p>
          <a:p>
            <a:pPr marL="0" indent="0">
              <a:buNone/>
            </a:pPr>
            <a:r>
              <a:rPr lang="en-GB" dirty="0"/>
              <a:t>Donations				  5,370			   7,050</a:t>
            </a:r>
            <a:br>
              <a:rPr lang="en-GB" dirty="0"/>
            </a:br>
            <a:r>
              <a:rPr lang="en-GB" dirty="0"/>
              <a:t>QBC Draw (income after costs)  22,676			 19,896</a:t>
            </a:r>
          </a:p>
          <a:p>
            <a:pPr marL="0" indent="0">
              <a:buNone/>
            </a:pPr>
            <a:r>
              <a:rPr lang="en-GB" dirty="0"/>
              <a:t>Other Fundraising     		  6,159                                    6,870		</a:t>
            </a:r>
          </a:p>
          <a:p>
            <a:pPr marL="0" indent="0">
              <a:buNone/>
            </a:pPr>
            <a:r>
              <a:rPr lang="en-GB" dirty="0"/>
              <a:t>Total Income			</a:t>
            </a:r>
            <a:r>
              <a:rPr lang="en-GB" b="1" dirty="0"/>
              <a:t>63,231</a:t>
            </a:r>
            <a:r>
              <a:rPr lang="en-GB" dirty="0"/>
              <a:t>			</a:t>
            </a:r>
            <a:r>
              <a:rPr lang="en-GB" b="1" dirty="0"/>
              <a:t>65,386</a:t>
            </a:r>
            <a:r>
              <a:rPr lang="en-GB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9E9F5-B8B3-3E80-F3C3-379BA2924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085" y="391886"/>
            <a:ext cx="1134715" cy="111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5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FF3F8-1FEE-CA88-CCD5-D68355FDE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Summary</a:t>
            </a:r>
            <a:r>
              <a:rPr lang="en-GB" dirty="0"/>
              <a:t>				  </a:t>
            </a:r>
            <a:r>
              <a:rPr lang="en-GB" u="sng" dirty="0"/>
              <a:t>2023 £</a:t>
            </a:r>
            <a:r>
              <a:rPr lang="en-GB" dirty="0"/>
              <a:t>			</a:t>
            </a:r>
            <a:r>
              <a:rPr lang="en-GB" u="sng" dirty="0"/>
              <a:t>2022 £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Income				 63,231			65,386	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Costs (inc QBC prizes) 		 (11,810)                                (10,469)</a:t>
            </a:r>
          </a:p>
          <a:p>
            <a:pPr marL="0" indent="0">
              <a:buNone/>
            </a:pPr>
            <a:r>
              <a:rPr lang="en-GB" dirty="0"/>
              <a:t>Gross Profit				  </a:t>
            </a:r>
            <a:r>
              <a:rPr lang="en-GB" b="1" dirty="0"/>
              <a:t>51,421</a:t>
            </a:r>
            <a:r>
              <a:rPr lang="en-GB" dirty="0"/>
              <a:t>			</a:t>
            </a:r>
            <a:r>
              <a:rPr lang="en-GB" b="1" dirty="0"/>
              <a:t>54,917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Bank Interest		  		    1,793		                  601</a:t>
            </a:r>
            <a:br>
              <a:rPr lang="en-GB" dirty="0"/>
            </a:br>
            <a:r>
              <a:rPr lang="en-GB" dirty="0"/>
              <a:t>Other Interest 			    3,255</a:t>
            </a:r>
            <a:br>
              <a:rPr lang="en-GB" dirty="0"/>
            </a:br>
            <a:r>
              <a:rPr lang="en-GB" dirty="0"/>
              <a:t>Operating Profit			  56,469			55,518</a:t>
            </a:r>
          </a:p>
          <a:p>
            <a:pPr marL="0" indent="0">
              <a:buNone/>
            </a:pPr>
            <a:r>
              <a:rPr lang="en-GB" dirty="0"/>
              <a:t>Administrative Expenses                (123,738)                                 (8,858)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(Deficit) /Surplus			</a:t>
            </a:r>
            <a:r>
              <a:rPr lang="en-GB" b="1" dirty="0"/>
              <a:t>(67,269)                                 46,660</a:t>
            </a:r>
            <a:r>
              <a:rPr lang="en-GB" dirty="0"/>
              <a:t>				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4F2D30-9D2E-C745-2534-632497773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085" y="391886"/>
            <a:ext cx="1134715" cy="111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7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71FDA-FA00-0FC3-BB56-8A4CDAB9B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Administrative Expenses            </a:t>
            </a:r>
            <a:r>
              <a:rPr lang="en-GB" dirty="0"/>
              <a:t>	 </a:t>
            </a:r>
            <a:r>
              <a:rPr lang="en-GB" u="sng" dirty="0"/>
              <a:t>2023 £</a:t>
            </a:r>
            <a:r>
              <a:rPr lang="en-GB" dirty="0"/>
              <a:t>			</a:t>
            </a:r>
            <a:r>
              <a:rPr lang="en-GB" u="sng" dirty="0"/>
              <a:t>2022 £</a:t>
            </a:r>
            <a:br>
              <a:rPr lang="en-GB" dirty="0"/>
            </a:br>
            <a:br>
              <a:rPr lang="en-GB" dirty="0"/>
            </a:br>
            <a:r>
              <a:rPr lang="en-GB" dirty="0"/>
              <a:t>Legal and Professional Fees		   12,213			          0</a:t>
            </a:r>
            <a:br>
              <a:rPr lang="en-GB" dirty="0"/>
            </a:br>
            <a:r>
              <a:rPr lang="en-GB" dirty="0"/>
              <a:t>Audit Fees			                 3,180			   3,355</a:t>
            </a:r>
            <a:br>
              <a:rPr lang="en-GB" dirty="0"/>
            </a:br>
            <a:r>
              <a:rPr lang="en-GB" dirty="0"/>
              <a:t>Computer				        203			      550</a:t>
            </a:r>
            <a:br>
              <a:rPr lang="en-GB" dirty="0"/>
            </a:br>
            <a:r>
              <a:rPr lang="en-GB" dirty="0"/>
              <a:t>Printing, Postages, Stationery etc	     2,190		   	   1,710</a:t>
            </a:r>
            <a:br>
              <a:rPr lang="en-GB" dirty="0"/>
            </a:br>
            <a:r>
              <a:rPr lang="en-GB" dirty="0"/>
              <a:t>Bank charges				         186		                    93</a:t>
            </a:r>
            <a:br>
              <a:rPr lang="en-GB" dirty="0"/>
            </a:br>
            <a:r>
              <a:rPr lang="en-GB" dirty="0"/>
              <a:t>Donations                                     	 105,766			   3,150</a:t>
            </a:r>
            <a:br>
              <a:rPr lang="en-GB" dirty="0"/>
            </a:br>
            <a:r>
              <a:rPr lang="en-GB" dirty="0"/>
              <a:t>TOTAL				         	 </a:t>
            </a:r>
            <a:r>
              <a:rPr lang="en-GB" b="1" dirty="0"/>
              <a:t>123,738   			   8,858</a:t>
            </a:r>
            <a:r>
              <a:rPr lang="en-GB" dirty="0"/>
              <a:t>			   	   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Cash balances at year end</a:t>
            </a:r>
            <a:br>
              <a:rPr lang="en-GB" b="1" dirty="0"/>
            </a:br>
            <a:r>
              <a:rPr lang="en-GB" dirty="0"/>
              <a:t>WWSGL T/a WW Trust		</a:t>
            </a:r>
            <a:r>
              <a:rPr lang="en-GB" b="1" dirty="0"/>
              <a:t>110,492</a:t>
            </a:r>
            <a:r>
              <a:rPr lang="en-GB" dirty="0"/>
              <a:t>			</a:t>
            </a:r>
            <a:r>
              <a:rPr lang="en-GB" b="1" dirty="0"/>
              <a:t>179,967</a:t>
            </a:r>
            <a:br>
              <a:rPr lang="en-GB" dirty="0"/>
            </a:br>
            <a:r>
              <a:rPr lang="en-GB" dirty="0"/>
              <a:t>Frank Adams Legacy Ltd</a:t>
            </a:r>
            <a:r>
              <a:rPr lang="en-GB" b="1" dirty="0"/>
              <a:t>		  30,397                                     35,418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174514-2AA5-8C59-6DA9-C9D758201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085" y="391886"/>
            <a:ext cx="1134715" cy="111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4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225956-DA41-9B13-9EB3-406614566C65}"/>
              </a:ext>
            </a:extLst>
          </p:cNvPr>
          <p:cNvSpPr txBox="1"/>
          <p:nvPr/>
        </p:nvSpPr>
        <p:spPr>
          <a:xfrm>
            <a:off x="656252" y="1834137"/>
            <a:ext cx="10748866" cy="4928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WWT AGM 16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2023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AND INTRODUCTIONS		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ADOPTION OF MINUTES FROM AGM 2022	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CHAIRMAN’S REPORT			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 AND ADOPTION OF ACCOUNTS TO June 2023			Alan Cecil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AND REMUNERATION OF AUDITORS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 OF TONY HECTOR AS TRUST DIRECTOR				Nigel Kingston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TRUST STRATEGY							Jon Workman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 NAME CHANGE FROM WWT TO WWST				Bob Massie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INVESTMENT INTO FELICIANA EFL BY ML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Nigel Kingston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        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 WITH Nigel Kingston, Tony Hector, Alan Cecil, Jon Workman, Bob Massie. Roving mic Ben Dunlop.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D9A0ED4D-E7C1-D8E9-707C-5BAE71DF9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990" y="505624"/>
            <a:ext cx="2380020" cy="109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2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CE88-9934-4FB3-83C5-3CA50AC20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094423"/>
            <a:ext cx="10477500" cy="2387600"/>
          </a:xfrm>
        </p:spPr>
        <p:txBody>
          <a:bodyPr>
            <a:normAutofit/>
          </a:bodyPr>
          <a:lstStyle/>
          <a:p>
            <a:r>
              <a:rPr lang="en-GB" dirty="0"/>
              <a:t>The Future of the Trust</a:t>
            </a:r>
            <a:br>
              <a:rPr lang="en-GB" dirty="0"/>
            </a:br>
            <a:r>
              <a:rPr lang="en-GB" dirty="0"/>
              <a:t>Presentation to AGM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F01D0-DC07-4299-8CD9-FEB40B1C2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74098"/>
            <a:ext cx="9144000" cy="1655762"/>
          </a:xfrm>
        </p:spPr>
        <p:txBody>
          <a:bodyPr/>
          <a:lstStyle/>
          <a:p>
            <a:r>
              <a:rPr lang="en-GB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1957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718D2-7CD5-F81F-B761-4685AB7B1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92432-CF46-F681-C1A1-925647586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 – need for change</a:t>
            </a:r>
          </a:p>
          <a:p>
            <a:r>
              <a:rPr lang="en-GB" dirty="0"/>
              <a:t>Our new Purpose &amp; Strategies to deliver</a:t>
            </a:r>
          </a:p>
          <a:p>
            <a:r>
              <a:rPr lang="en-GB" dirty="0"/>
              <a:t>Implications of the new Purpose</a:t>
            </a:r>
          </a:p>
          <a:p>
            <a:pPr lvl="1"/>
            <a:r>
              <a:rPr lang="en-GB" dirty="0"/>
              <a:t>Changes to the Board Structure</a:t>
            </a:r>
          </a:p>
          <a:p>
            <a:pPr lvl="1"/>
            <a:r>
              <a:rPr lang="en-GB" dirty="0"/>
              <a:t>Fees / Funding / Budgeting</a:t>
            </a:r>
          </a:p>
          <a:p>
            <a:pPr lvl="1"/>
            <a:r>
              <a:rPr lang="en-GB" dirty="0"/>
              <a:t>Communication to Members</a:t>
            </a:r>
          </a:p>
          <a:p>
            <a:r>
              <a:rPr lang="en-GB" dirty="0"/>
              <a:t>Help needed from Members</a:t>
            </a:r>
          </a:p>
          <a:p>
            <a:r>
              <a:rPr lang="en-GB" dirty="0"/>
              <a:t>Questions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99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F7ABF6F90BF54D902DDE398792A07D" ma:contentTypeVersion="16" ma:contentTypeDescription="Create a new document." ma:contentTypeScope="" ma:versionID="4d1bf2a098b7df373a7436269cafdbf8">
  <xsd:schema xmlns:xsd="http://www.w3.org/2001/XMLSchema" xmlns:xs="http://www.w3.org/2001/XMLSchema" xmlns:p="http://schemas.microsoft.com/office/2006/metadata/properties" xmlns:ns2="0033172b-4cb5-4676-8d36-e2154bd2b75a" xmlns:ns3="e259aa37-640e-4fbe-b5a1-b599b76da8cd" targetNamespace="http://schemas.microsoft.com/office/2006/metadata/properties" ma:root="true" ma:fieldsID="ed21a47c418445b638f6e85cb7a69fae" ns2:_="" ns3:_="">
    <xsd:import namespace="0033172b-4cb5-4676-8d36-e2154bd2b75a"/>
    <xsd:import namespace="e259aa37-640e-4fbe-b5a1-b599b76da8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3172b-4cb5-4676-8d36-e2154bd2b7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9b5beef-8023-4592-aa7c-1c273dbada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9aa37-640e-4fbe-b5a1-b599b76da8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32dace2-2ce8-47f1-b46d-d73fa24598b2}" ma:internalName="TaxCatchAll" ma:showField="CatchAllData" ma:web="e259aa37-640e-4fbe-b5a1-b599b76da8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33172b-4cb5-4676-8d36-e2154bd2b75a">
      <Terms xmlns="http://schemas.microsoft.com/office/infopath/2007/PartnerControls"/>
    </lcf76f155ced4ddcb4097134ff3c332f>
    <TaxCatchAll xmlns="e259aa37-640e-4fbe-b5a1-b599b76da8cd" xsi:nil="true"/>
  </documentManagement>
</p:properties>
</file>

<file path=customXml/itemProps1.xml><?xml version="1.0" encoding="utf-8"?>
<ds:datastoreItem xmlns:ds="http://schemas.openxmlformats.org/officeDocument/2006/customXml" ds:itemID="{7937107A-6979-4C45-8401-904B7589C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33172b-4cb5-4676-8d36-e2154bd2b75a"/>
    <ds:schemaRef ds:uri="e259aa37-640e-4fbe-b5a1-b599b76da8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0EF7E7-83D6-4ED8-93A5-5E6555F78D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9747B-FA98-4F5D-B4FB-4AD9A4C91F46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0033172b-4cb5-4676-8d36-e2154bd2b75a"/>
    <ds:schemaRef ds:uri="http://schemas.microsoft.com/office/infopath/2007/PartnerControls"/>
    <ds:schemaRef ds:uri="e259aa37-640e-4fbe-b5a1-b599b76da8cd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1337</Words>
  <Application>Microsoft Office PowerPoint</Application>
  <PresentationFormat>Widescreen</PresentationFormat>
  <Paragraphs>127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Symbol</vt:lpstr>
      <vt:lpstr>Office Theme</vt:lpstr>
      <vt:lpstr>1_Office Theme</vt:lpstr>
      <vt:lpstr>Wycombe Wanderers Supporters Group Ltd</vt:lpstr>
      <vt:lpstr>PowerPoint Presentation</vt:lpstr>
      <vt:lpstr>Wycombe Wanderers Supporters Group Ltd</vt:lpstr>
      <vt:lpstr>PowerPoint Presentation</vt:lpstr>
      <vt:lpstr>PowerPoint Presentation</vt:lpstr>
      <vt:lpstr>PowerPoint Presentation</vt:lpstr>
      <vt:lpstr>PowerPoint Presentation</vt:lpstr>
      <vt:lpstr>The Future of the Trust Presentation to AGM</vt:lpstr>
      <vt:lpstr>Agenda</vt:lpstr>
      <vt:lpstr>Why do we need to change?</vt:lpstr>
      <vt:lpstr>Our new Purpose:</vt:lpstr>
      <vt:lpstr>Three Strategies to deliver this Purpose</vt:lpstr>
      <vt:lpstr>Further changes behind new Purpose</vt:lpstr>
      <vt:lpstr>Personnel Changes to Board</vt:lpstr>
      <vt:lpstr>Other changes – Budgets / Funding</vt:lpstr>
      <vt:lpstr>Communication to Members</vt:lpstr>
      <vt:lpstr>Help Needed</vt:lpstr>
      <vt:lpstr>Our new Purpose:</vt:lpstr>
      <vt:lpstr>PowerPoint Presentation</vt:lpstr>
      <vt:lpstr>Wycombe Wanderers Supporters Group Ltd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Massie (Staff)</dc:creator>
  <cp:lastModifiedBy>Robert Massie (Staff)</cp:lastModifiedBy>
  <cp:revision>1</cp:revision>
  <dcterms:created xsi:type="dcterms:W3CDTF">2023-11-16T10:20:43Z</dcterms:created>
  <dcterms:modified xsi:type="dcterms:W3CDTF">2023-11-16T11:01:48Z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0x0101006AF7ABF6F90BF54D902DDE398792A07D</vt:lpwstr>
  </property>
  <property fmtid="{D5CDD505-2E9C-101B-9397-08002B2CF9AE}" pid="3" name="MediaServiceImageTags">
    <vt:lpwstr/>
  </property>
</Properties>
</file>